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85" r:id="rId3"/>
    <p:sldId id="277" r:id="rId4"/>
    <p:sldId id="284" r:id="rId5"/>
    <p:sldId id="276" r:id="rId6"/>
    <p:sldId id="258" r:id="rId7"/>
    <p:sldId id="259" r:id="rId8"/>
    <p:sldId id="278" r:id="rId9"/>
    <p:sldId id="265" r:id="rId10"/>
    <p:sldId id="267" r:id="rId11"/>
    <p:sldId id="279" r:id="rId12"/>
    <p:sldId id="266" r:id="rId13"/>
    <p:sldId id="260" r:id="rId14"/>
    <p:sldId id="261" r:id="rId15"/>
    <p:sldId id="262" r:id="rId16"/>
    <p:sldId id="263" r:id="rId17"/>
    <p:sldId id="264" r:id="rId18"/>
    <p:sldId id="271" r:id="rId19"/>
    <p:sldId id="282" r:id="rId20"/>
    <p:sldId id="283" r:id="rId21"/>
    <p:sldId id="28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1049"/>
    <a:srgbClr val="112B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5" autoAdjust="0"/>
    <p:restoredTop sz="94660"/>
  </p:normalViewPr>
  <p:slideViewPr>
    <p:cSldViewPr snapToGrid="0">
      <p:cViewPr varScale="1">
        <p:scale>
          <a:sx n="90" d="100"/>
          <a:sy n="90" d="100"/>
        </p:scale>
        <p:origin x="52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1DC7371-6DCE-48C2-AFEF-012F755CF647}"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FE61ED-7D95-4230-AB32-DD3771D8F006}" type="slidenum">
              <a:rPr lang="en-GB" smtClean="0"/>
              <a:t>‹#›</a:t>
            </a:fld>
            <a:endParaRPr lang="en-GB"/>
          </a:p>
        </p:txBody>
      </p:sp>
    </p:spTree>
    <p:extLst>
      <p:ext uri="{BB962C8B-B14F-4D97-AF65-F5344CB8AC3E}">
        <p14:creationId xmlns:p14="http://schemas.microsoft.com/office/powerpoint/2010/main" val="4188496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DC7371-6DCE-48C2-AFEF-012F755CF647}"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FE61ED-7D95-4230-AB32-DD3771D8F006}" type="slidenum">
              <a:rPr lang="en-GB" smtClean="0"/>
              <a:t>‹#›</a:t>
            </a:fld>
            <a:endParaRPr lang="en-GB"/>
          </a:p>
        </p:txBody>
      </p:sp>
    </p:spTree>
    <p:extLst>
      <p:ext uri="{BB962C8B-B14F-4D97-AF65-F5344CB8AC3E}">
        <p14:creationId xmlns:p14="http://schemas.microsoft.com/office/powerpoint/2010/main" val="2499419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DC7371-6DCE-48C2-AFEF-012F755CF647}"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FE61ED-7D95-4230-AB32-DD3771D8F006}" type="slidenum">
              <a:rPr lang="en-GB" smtClean="0"/>
              <a:t>‹#›</a:t>
            </a:fld>
            <a:endParaRPr lang="en-GB"/>
          </a:p>
        </p:txBody>
      </p:sp>
    </p:spTree>
    <p:extLst>
      <p:ext uri="{BB962C8B-B14F-4D97-AF65-F5344CB8AC3E}">
        <p14:creationId xmlns:p14="http://schemas.microsoft.com/office/powerpoint/2010/main" val="3228158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DC7371-6DCE-48C2-AFEF-012F755CF647}"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FE61ED-7D95-4230-AB32-DD3771D8F006}" type="slidenum">
              <a:rPr lang="en-GB" smtClean="0"/>
              <a:t>‹#›</a:t>
            </a:fld>
            <a:endParaRPr lang="en-GB"/>
          </a:p>
        </p:txBody>
      </p:sp>
    </p:spTree>
    <p:extLst>
      <p:ext uri="{BB962C8B-B14F-4D97-AF65-F5344CB8AC3E}">
        <p14:creationId xmlns:p14="http://schemas.microsoft.com/office/powerpoint/2010/main" val="2077530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DC7371-6DCE-48C2-AFEF-012F755CF647}"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FE61ED-7D95-4230-AB32-DD3771D8F006}" type="slidenum">
              <a:rPr lang="en-GB" smtClean="0"/>
              <a:t>‹#›</a:t>
            </a:fld>
            <a:endParaRPr lang="en-GB"/>
          </a:p>
        </p:txBody>
      </p:sp>
    </p:spTree>
    <p:extLst>
      <p:ext uri="{BB962C8B-B14F-4D97-AF65-F5344CB8AC3E}">
        <p14:creationId xmlns:p14="http://schemas.microsoft.com/office/powerpoint/2010/main" val="566272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DC7371-6DCE-48C2-AFEF-012F755CF647}" type="datetimeFigureOut">
              <a:rPr lang="en-GB" smtClean="0"/>
              <a:t>15/09/2020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FE61ED-7D95-4230-AB32-DD3771D8F006}" type="slidenum">
              <a:rPr lang="en-GB" smtClean="0"/>
              <a:t>‹#›</a:t>
            </a:fld>
            <a:endParaRPr lang="en-GB"/>
          </a:p>
        </p:txBody>
      </p:sp>
    </p:spTree>
    <p:extLst>
      <p:ext uri="{BB962C8B-B14F-4D97-AF65-F5344CB8AC3E}">
        <p14:creationId xmlns:p14="http://schemas.microsoft.com/office/powerpoint/2010/main" val="2984985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DC7371-6DCE-48C2-AFEF-012F755CF647}" type="datetimeFigureOut">
              <a:rPr lang="en-GB" smtClean="0"/>
              <a:t>15/09/2020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DFE61ED-7D95-4230-AB32-DD3771D8F006}" type="slidenum">
              <a:rPr lang="en-GB" smtClean="0"/>
              <a:t>‹#›</a:t>
            </a:fld>
            <a:endParaRPr lang="en-GB"/>
          </a:p>
        </p:txBody>
      </p:sp>
    </p:spTree>
    <p:extLst>
      <p:ext uri="{BB962C8B-B14F-4D97-AF65-F5344CB8AC3E}">
        <p14:creationId xmlns:p14="http://schemas.microsoft.com/office/powerpoint/2010/main" val="1257506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DC7371-6DCE-48C2-AFEF-012F755CF647}" type="datetimeFigureOut">
              <a:rPr lang="en-GB" smtClean="0"/>
              <a:t>15/09/2020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DFE61ED-7D95-4230-AB32-DD3771D8F006}" type="slidenum">
              <a:rPr lang="en-GB" smtClean="0"/>
              <a:t>‹#›</a:t>
            </a:fld>
            <a:endParaRPr lang="en-GB"/>
          </a:p>
        </p:txBody>
      </p:sp>
    </p:spTree>
    <p:extLst>
      <p:ext uri="{BB962C8B-B14F-4D97-AF65-F5344CB8AC3E}">
        <p14:creationId xmlns:p14="http://schemas.microsoft.com/office/powerpoint/2010/main" val="277916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DC7371-6DCE-48C2-AFEF-012F755CF647}" type="datetimeFigureOut">
              <a:rPr lang="en-GB" smtClean="0"/>
              <a:t>15/09/2020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DFE61ED-7D95-4230-AB32-DD3771D8F006}" type="slidenum">
              <a:rPr lang="en-GB" smtClean="0"/>
              <a:t>‹#›</a:t>
            </a:fld>
            <a:endParaRPr lang="en-GB"/>
          </a:p>
        </p:txBody>
      </p:sp>
    </p:spTree>
    <p:extLst>
      <p:ext uri="{BB962C8B-B14F-4D97-AF65-F5344CB8AC3E}">
        <p14:creationId xmlns:p14="http://schemas.microsoft.com/office/powerpoint/2010/main" val="2083944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DC7371-6DCE-48C2-AFEF-012F755CF647}" type="datetimeFigureOut">
              <a:rPr lang="en-GB" smtClean="0"/>
              <a:t>15/09/2020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FE61ED-7D95-4230-AB32-DD3771D8F006}" type="slidenum">
              <a:rPr lang="en-GB" smtClean="0"/>
              <a:t>‹#›</a:t>
            </a:fld>
            <a:endParaRPr lang="en-GB"/>
          </a:p>
        </p:txBody>
      </p:sp>
    </p:spTree>
    <p:extLst>
      <p:ext uri="{BB962C8B-B14F-4D97-AF65-F5344CB8AC3E}">
        <p14:creationId xmlns:p14="http://schemas.microsoft.com/office/powerpoint/2010/main" val="2901274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DC7371-6DCE-48C2-AFEF-012F755CF647}" type="datetimeFigureOut">
              <a:rPr lang="en-GB" smtClean="0"/>
              <a:t>15/09/2020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FE61ED-7D95-4230-AB32-DD3771D8F006}" type="slidenum">
              <a:rPr lang="en-GB" smtClean="0"/>
              <a:t>‹#›</a:t>
            </a:fld>
            <a:endParaRPr lang="en-GB"/>
          </a:p>
        </p:txBody>
      </p:sp>
    </p:spTree>
    <p:extLst>
      <p:ext uri="{BB962C8B-B14F-4D97-AF65-F5344CB8AC3E}">
        <p14:creationId xmlns:p14="http://schemas.microsoft.com/office/powerpoint/2010/main" val="83465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DC7371-6DCE-48C2-AFEF-012F755CF647}" type="datetimeFigureOut">
              <a:rPr lang="en-GB" smtClean="0"/>
              <a:t>15/09/2020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FE61ED-7D95-4230-AB32-DD3771D8F006}" type="slidenum">
              <a:rPr lang="en-GB" smtClean="0"/>
              <a:t>‹#›</a:t>
            </a:fld>
            <a:endParaRPr lang="en-GB"/>
          </a:p>
        </p:txBody>
      </p:sp>
    </p:spTree>
    <p:extLst>
      <p:ext uri="{BB962C8B-B14F-4D97-AF65-F5344CB8AC3E}">
        <p14:creationId xmlns:p14="http://schemas.microsoft.com/office/powerpoint/2010/main" val="392680930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flickr.com/photos/ifrc/20897697290/" TargetMode="External"/><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unhcr.org/globaltrends2019/"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flickr.com/photos/eu_echo/10082990416/in/photolist-gn13WS-gmZtfy-gmZEs2-2dW5b7H-gmZaCu-26ZePdR-26K3B4X-nBvnXr-gmZAfx-gmZsGD-gmYWbs-gmZJAm-eQYkgo-nBvpRg-gmZXLm-NSPs9e-gmZ5b6-gmZcqs-gmZdW2-gmZFgq-gn11gi-gmZ7sS-gmZgut-gmZyCz-gmYS2W-eQYkhW-eQLYeZ-gmZV8q-2iaMb-bnsQN8-nBvd3A-bnsNn4-bnsLKH-nk1Q89-nDhFXM-nBvnzm-62ipb-nk1RFG-bnsMjx-nk1Rvj-nk1G43-nk1DJA-nBvfTB-nzszkW-nBvm5C-nBvrnH-nDhxM8-bnsQhM-nBvb8o-nBvniF/" TargetMode="External"/><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www.unhcr.org/globaltrends2019/"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flickr.com/photos/69583224@N05/16545909693/" TargetMode="External"/><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flickr.com/photos/dfid/24150544459" TargetMode="External"/><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bit.ly/3hyaJgX" TargetMode="External"/><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www.ccow.org.uk/"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unhcr.org/globaltrends2019/"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unhcr.org/globaltrends2019/" TargetMode="Externa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flickr.com/photos/oxfam/8328853653" TargetMode="Externa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extBox 1">
            <a:extLst>
              <a:ext uri="{FF2B5EF4-FFF2-40B4-BE49-F238E27FC236}">
                <a16:creationId xmlns:a16="http://schemas.microsoft.com/office/drawing/2014/main" id="{A3DD8E5B-A68C-4DD6-9513-CD8EC3728423}"/>
              </a:ext>
            </a:extLst>
          </p:cNvPr>
          <p:cNvSpPr txBox="1"/>
          <p:nvPr/>
        </p:nvSpPr>
        <p:spPr>
          <a:xfrm>
            <a:off x="753923" y="1916430"/>
            <a:ext cx="10684151" cy="1345134"/>
          </a:xfrm>
          <a:prstGeom prst="rect">
            <a:avLst/>
          </a:prstGeom>
        </p:spPr>
        <p:txBody>
          <a:bodyPr vert="horz" lIns="91440" tIns="45720" rIns="91440" bIns="45720" rtlCol="0" anchor="ctr">
            <a:noAutofit/>
          </a:bodyPr>
          <a:lstStyle/>
          <a:p>
            <a:pPr algn="ctr" defTabSz="914400">
              <a:lnSpc>
                <a:spcPct val="90000"/>
              </a:lnSpc>
              <a:spcBef>
                <a:spcPct val="0"/>
              </a:spcBef>
              <a:spcAft>
                <a:spcPts val="600"/>
              </a:spcAft>
            </a:pPr>
            <a:r>
              <a:rPr lang="en-US" sz="2800" dirty="0">
                <a:solidFill>
                  <a:srgbClr val="FFFFFF"/>
                </a:solidFill>
                <a:latin typeface="+mj-lt"/>
                <a:ea typeface="+mj-ea"/>
                <a:cs typeface="+mj-cs"/>
              </a:rPr>
              <a:t>A Time of Prayer for Refugees Globally</a:t>
            </a:r>
            <a:endParaRPr lang="en-US" sz="2800" kern="1200" dirty="0">
              <a:solidFill>
                <a:srgbClr val="FFFFFF"/>
              </a:solidFill>
              <a:latin typeface="+mj-lt"/>
              <a:ea typeface="+mj-ea"/>
              <a:cs typeface="+mj-cs"/>
            </a:endParaRPr>
          </a:p>
        </p:txBody>
      </p:sp>
      <p:pic>
        <p:nvPicPr>
          <p:cNvPr id="4" name="Picture 3" descr="A picture containing drawing&#10;&#10;Description automatically generated">
            <a:extLst>
              <a:ext uri="{FF2B5EF4-FFF2-40B4-BE49-F238E27FC236}">
                <a16:creationId xmlns:a16="http://schemas.microsoft.com/office/drawing/2014/main" id="{035445A0-58DF-430E-BE6B-5241E58636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3850" y="5859990"/>
            <a:ext cx="2100595" cy="686229"/>
          </a:xfrm>
          <a:prstGeom prst="rect">
            <a:avLst/>
          </a:prstGeom>
        </p:spPr>
      </p:pic>
    </p:spTree>
    <p:extLst>
      <p:ext uri="{BB962C8B-B14F-4D97-AF65-F5344CB8AC3E}">
        <p14:creationId xmlns:p14="http://schemas.microsoft.com/office/powerpoint/2010/main" val="4091236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12B43"/>
        </a:solidFill>
        <a:effectLst/>
      </p:bgPr>
    </p:bg>
    <p:spTree>
      <p:nvGrpSpPr>
        <p:cNvPr id="1" name=""/>
        <p:cNvGrpSpPr/>
        <p:nvPr/>
      </p:nvGrpSpPr>
      <p:grpSpPr>
        <a:xfrm>
          <a:off x="0" y="0"/>
          <a:ext cx="0" cy="0"/>
          <a:chOff x="0" y="0"/>
          <a:chExt cx="0" cy="0"/>
        </a:xfrm>
      </p:grpSpPr>
      <p:pic>
        <p:nvPicPr>
          <p:cNvPr id="3" name="Picture 2" descr="A boat on a body of water with a mountain in the background&#10;&#10;Description automatically generated">
            <a:extLst>
              <a:ext uri="{FF2B5EF4-FFF2-40B4-BE49-F238E27FC236}">
                <a16:creationId xmlns:a16="http://schemas.microsoft.com/office/drawing/2014/main" id="{A2B49B8B-1824-47A5-9221-050FF0777A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04026" cy="6828020"/>
          </a:xfrm>
          <a:prstGeom prst="rect">
            <a:avLst/>
          </a:prstGeom>
        </p:spPr>
      </p:pic>
      <p:sp>
        <p:nvSpPr>
          <p:cNvPr id="2" name="TextBox 1">
            <a:extLst>
              <a:ext uri="{FF2B5EF4-FFF2-40B4-BE49-F238E27FC236}">
                <a16:creationId xmlns:a16="http://schemas.microsoft.com/office/drawing/2014/main" id="{AA1CF058-1222-4800-99EB-0776C1BF71B6}"/>
              </a:ext>
            </a:extLst>
          </p:cNvPr>
          <p:cNvSpPr txBox="1"/>
          <p:nvPr/>
        </p:nvSpPr>
        <p:spPr>
          <a:xfrm>
            <a:off x="7448892" y="6050818"/>
            <a:ext cx="3179134" cy="430887"/>
          </a:xfrm>
          <a:prstGeom prst="rect">
            <a:avLst/>
          </a:prstGeom>
          <a:noFill/>
        </p:spPr>
        <p:txBody>
          <a:bodyPr wrap="square" rtlCol="0">
            <a:spAutoFit/>
          </a:bodyPr>
          <a:lstStyle/>
          <a:p>
            <a:r>
              <a:rPr lang="en-GB" sz="1100" b="1" dirty="0"/>
              <a:t>Photo: Christopher Jahn/IFRC, Sourced from </a:t>
            </a:r>
            <a:r>
              <a:rPr lang="en-GB" sz="1100" b="1" dirty="0">
                <a:hlinkClick r:id="rId3">
                  <a:extLst>
                    <a:ext uri="{A12FA001-AC4F-418D-AE19-62706E023703}">
                      <ahyp:hlinkClr xmlns:ahyp="http://schemas.microsoft.com/office/drawing/2018/hyperlinkcolor" val="tx"/>
                    </a:ext>
                  </a:extLst>
                </a:hlinkClick>
              </a:rPr>
              <a:t>Flickr</a:t>
            </a:r>
            <a:r>
              <a:rPr lang="en-GB" sz="1100" b="1" dirty="0"/>
              <a:t> under Creative Commons License</a:t>
            </a:r>
          </a:p>
        </p:txBody>
      </p:sp>
    </p:spTree>
    <p:extLst>
      <p:ext uri="{BB962C8B-B14F-4D97-AF65-F5344CB8AC3E}">
        <p14:creationId xmlns:p14="http://schemas.microsoft.com/office/powerpoint/2010/main" val="2317718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extBox 1">
            <a:extLst>
              <a:ext uri="{FF2B5EF4-FFF2-40B4-BE49-F238E27FC236}">
                <a16:creationId xmlns:a16="http://schemas.microsoft.com/office/drawing/2014/main" id="{A3DD8E5B-A68C-4DD6-9513-CD8EC3728423}"/>
              </a:ext>
            </a:extLst>
          </p:cNvPr>
          <p:cNvSpPr txBox="1"/>
          <p:nvPr/>
        </p:nvSpPr>
        <p:spPr>
          <a:xfrm>
            <a:off x="753923" y="1916430"/>
            <a:ext cx="10684151" cy="1345134"/>
          </a:xfrm>
          <a:prstGeom prst="rect">
            <a:avLst/>
          </a:prstGeom>
        </p:spPr>
        <p:txBody>
          <a:bodyPr vert="horz" lIns="91440" tIns="45720" rIns="91440" bIns="45720" rtlCol="0" anchor="ctr">
            <a:noAutofit/>
          </a:bodyPr>
          <a:lstStyle/>
          <a:p>
            <a:pPr algn="ctr" defTabSz="914400">
              <a:lnSpc>
                <a:spcPct val="90000"/>
              </a:lnSpc>
              <a:spcBef>
                <a:spcPct val="0"/>
              </a:spcBef>
              <a:spcAft>
                <a:spcPts val="600"/>
              </a:spcAft>
            </a:pPr>
            <a:r>
              <a:rPr lang="en-US" sz="3200" kern="1200" dirty="0">
                <a:solidFill>
                  <a:srgbClr val="FFFFFF"/>
                </a:solidFill>
                <a:latin typeface="+mj-lt"/>
                <a:ea typeface="+mj-ea"/>
                <a:cs typeface="+mj-cs"/>
              </a:rPr>
              <a:t>Please pray for people making perilous journeys</a:t>
            </a:r>
          </a:p>
        </p:txBody>
      </p:sp>
      <p:sp>
        <p:nvSpPr>
          <p:cNvPr id="4" name="TextBox 3">
            <a:extLst>
              <a:ext uri="{FF2B5EF4-FFF2-40B4-BE49-F238E27FC236}">
                <a16:creationId xmlns:a16="http://schemas.microsoft.com/office/drawing/2014/main" id="{16AD1C2F-E99B-4A34-A9F7-E083E5B58932}"/>
              </a:ext>
            </a:extLst>
          </p:cNvPr>
          <p:cNvSpPr txBox="1"/>
          <p:nvPr/>
        </p:nvSpPr>
        <p:spPr>
          <a:xfrm>
            <a:off x="1981198" y="4188284"/>
            <a:ext cx="8229600" cy="523220"/>
          </a:xfrm>
          <a:prstGeom prst="rect">
            <a:avLst/>
          </a:prstGeom>
          <a:noFill/>
        </p:spPr>
        <p:txBody>
          <a:bodyPr wrap="square" rtlCol="0">
            <a:spAutoFit/>
          </a:bodyPr>
          <a:lstStyle/>
          <a:p>
            <a:r>
              <a:rPr lang="en-GB" sz="2800" dirty="0">
                <a:solidFill>
                  <a:schemeClr val="accent5">
                    <a:lumMod val="50000"/>
                  </a:schemeClr>
                </a:solidFill>
              </a:rPr>
              <a:t> </a:t>
            </a:r>
          </a:p>
        </p:txBody>
      </p:sp>
    </p:spTree>
    <p:extLst>
      <p:ext uri="{BB962C8B-B14F-4D97-AF65-F5344CB8AC3E}">
        <p14:creationId xmlns:p14="http://schemas.microsoft.com/office/powerpoint/2010/main" val="807192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extBox 1">
            <a:extLst>
              <a:ext uri="{FF2B5EF4-FFF2-40B4-BE49-F238E27FC236}">
                <a16:creationId xmlns:a16="http://schemas.microsoft.com/office/drawing/2014/main" id="{A3DD8E5B-A68C-4DD6-9513-CD8EC3728423}"/>
              </a:ext>
            </a:extLst>
          </p:cNvPr>
          <p:cNvSpPr txBox="1"/>
          <p:nvPr/>
        </p:nvSpPr>
        <p:spPr>
          <a:xfrm>
            <a:off x="753923" y="1916430"/>
            <a:ext cx="10684151" cy="1345134"/>
          </a:xfrm>
          <a:prstGeom prst="rect">
            <a:avLst/>
          </a:prstGeom>
        </p:spPr>
        <p:txBody>
          <a:bodyPr vert="horz" lIns="91440" tIns="45720" rIns="91440" bIns="45720" rtlCol="0" anchor="ctr">
            <a:noAutofit/>
          </a:bodyPr>
          <a:lstStyle/>
          <a:p>
            <a:pPr algn="ctr" defTabSz="914400">
              <a:lnSpc>
                <a:spcPct val="90000"/>
              </a:lnSpc>
              <a:spcBef>
                <a:spcPct val="0"/>
              </a:spcBef>
              <a:spcAft>
                <a:spcPts val="600"/>
              </a:spcAft>
            </a:pPr>
            <a:r>
              <a:rPr lang="en-US" sz="3200" kern="1200" dirty="0">
                <a:solidFill>
                  <a:srgbClr val="FFFFFF"/>
                </a:solidFill>
                <a:latin typeface="+mj-lt"/>
                <a:ea typeface="+mj-ea"/>
                <a:cs typeface="+mj-cs"/>
              </a:rPr>
              <a:t>We pray for refugees and their host countries</a:t>
            </a:r>
          </a:p>
        </p:txBody>
      </p:sp>
      <p:sp>
        <p:nvSpPr>
          <p:cNvPr id="4" name="TextBox 3">
            <a:extLst>
              <a:ext uri="{FF2B5EF4-FFF2-40B4-BE49-F238E27FC236}">
                <a16:creationId xmlns:a16="http://schemas.microsoft.com/office/drawing/2014/main" id="{16AD1C2F-E99B-4A34-A9F7-E083E5B58932}"/>
              </a:ext>
            </a:extLst>
          </p:cNvPr>
          <p:cNvSpPr txBox="1"/>
          <p:nvPr/>
        </p:nvSpPr>
        <p:spPr>
          <a:xfrm>
            <a:off x="1981198" y="4733583"/>
            <a:ext cx="8229600" cy="523220"/>
          </a:xfrm>
          <a:prstGeom prst="rect">
            <a:avLst/>
          </a:prstGeom>
          <a:noFill/>
        </p:spPr>
        <p:txBody>
          <a:bodyPr wrap="square" rtlCol="0">
            <a:spAutoFit/>
          </a:bodyPr>
          <a:lstStyle/>
          <a:p>
            <a:r>
              <a:rPr lang="en-GB" sz="2800" dirty="0">
                <a:solidFill>
                  <a:schemeClr val="accent5">
                    <a:lumMod val="50000"/>
                  </a:schemeClr>
                </a:solidFill>
              </a:rPr>
              <a:t> </a:t>
            </a:r>
          </a:p>
        </p:txBody>
      </p:sp>
    </p:spTree>
    <p:extLst>
      <p:ext uri="{BB962C8B-B14F-4D97-AF65-F5344CB8AC3E}">
        <p14:creationId xmlns:p14="http://schemas.microsoft.com/office/powerpoint/2010/main" val="3243604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12B43"/>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D056E1-F00D-4853-A150-CC9857684973}"/>
              </a:ext>
            </a:extLst>
          </p:cNvPr>
          <p:cNvSpPr txBox="1"/>
          <p:nvPr/>
        </p:nvSpPr>
        <p:spPr>
          <a:xfrm>
            <a:off x="655277" y="345918"/>
            <a:ext cx="6120580" cy="1569660"/>
          </a:xfrm>
          <a:prstGeom prst="rect">
            <a:avLst/>
          </a:prstGeom>
          <a:noFill/>
        </p:spPr>
        <p:txBody>
          <a:bodyPr wrap="square" rtlCol="0">
            <a:spAutoFit/>
          </a:bodyPr>
          <a:lstStyle/>
          <a:p>
            <a:r>
              <a:rPr lang="en-GB" sz="9600" b="1" dirty="0"/>
              <a:t>80%</a:t>
            </a:r>
          </a:p>
        </p:txBody>
      </p:sp>
      <p:sp>
        <p:nvSpPr>
          <p:cNvPr id="3" name="TextBox 2">
            <a:extLst>
              <a:ext uri="{FF2B5EF4-FFF2-40B4-BE49-F238E27FC236}">
                <a16:creationId xmlns:a16="http://schemas.microsoft.com/office/drawing/2014/main" id="{D64C5F41-49D4-4328-A991-18C89022C56A}"/>
              </a:ext>
            </a:extLst>
          </p:cNvPr>
          <p:cNvSpPr txBox="1"/>
          <p:nvPr/>
        </p:nvSpPr>
        <p:spPr>
          <a:xfrm>
            <a:off x="1900176" y="1928022"/>
            <a:ext cx="6784259" cy="584775"/>
          </a:xfrm>
          <a:prstGeom prst="rect">
            <a:avLst/>
          </a:prstGeom>
          <a:noFill/>
        </p:spPr>
        <p:txBody>
          <a:bodyPr wrap="square" rtlCol="0">
            <a:spAutoFit/>
          </a:bodyPr>
          <a:lstStyle/>
          <a:p>
            <a:r>
              <a:rPr lang="en-GB" sz="3200" dirty="0"/>
              <a:t>of refugees are hosted in countries </a:t>
            </a:r>
          </a:p>
        </p:txBody>
      </p:sp>
      <p:sp>
        <p:nvSpPr>
          <p:cNvPr id="4" name="TextBox 3">
            <a:extLst>
              <a:ext uri="{FF2B5EF4-FFF2-40B4-BE49-F238E27FC236}">
                <a16:creationId xmlns:a16="http://schemas.microsoft.com/office/drawing/2014/main" id="{862D6806-9DEB-4D5C-8399-35B67F88DF80}"/>
              </a:ext>
            </a:extLst>
          </p:cNvPr>
          <p:cNvSpPr txBox="1"/>
          <p:nvPr/>
        </p:nvSpPr>
        <p:spPr>
          <a:xfrm>
            <a:off x="1900176" y="2408190"/>
            <a:ext cx="8627807" cy="769441"/>
          </a:xfrm>
          <a:prstGeom prst="rect">
            <a:avLst/>
          </a:prstGeom>
          <a:noFill/>
        </p:spPr>
        <p:txBody>
          <a:bodyPr wrap="square" rtlCol="0">
            <a:spAutoFit/>
          </a:bodyPr>
          <a:lstStyle/>
          <a:p>
            <a:r>
              <a:rPr lang="en-GB" sz="4400" b="1" dirty="0"/>
              <a:t>neighbouring their country of origin</a:t>
            </a:r>
          </a:p>
        </p:txBody>
      </p:sp>
      <p:sp>
        <p:nvSpPr>
          <p:cNvPr id="5" name="TextBox 4">
            <a:extLst>
              <a:ext uri="{FF2B5EF4-FFF2-40B4-BE49-F238E27FC236}">
                <a16:creationId xmlns:a16="http://schemas.microsoft.com/office/drawing/2014/main" id="{08BE85B2-8AE1-4E98-B5A1-F731E2B5270A}"/>
              </a:ext>
            </a:extLst>
          </p:cNvPr>
          <p:cNvSpPr txBox="1"/>
          <p:nvPr/>
        </p:nvSpPr>
        <p:spPr>
          <a:xfrm>
            <a:off x="3990714" y="3358535"/>
            <a:ext cx="6120580" cy="1569660"/>
          </a:xfrm>
          <a:prstGeom prst="rect">
            <a:avLst/>
          </a:prstGeom>
          <a:noFill/>
        </p:spPr>
        <p:txBody>
          <a:bodyPr wrap="square" rtlCol="0">
            <a:spAutoFit/>
          </a:bodyPr>
          <a:lstStyle/>
          <a:p>
            <a:r>
              <a:rPr lang="en-GB" sz="9600" b="1" dirty="0"/>
              <a:t>85%</a:t>
            </a:r>
          </a:p>
        </p:txBody>
      </p:sp>
      <p:sp>
        <p:nvSpPr>
          <p:cNvPr id="6" name="TextBox 5">
            <a:extLst>
              <a:ext uri="{FF2B5EF4-FFF2-40B4-BE49-F238E27FC236}">
                <a16:creationId xmlns:a16="http://schemas.microsoft.com/office/drawing/2014/main" id="{BBA2DD95-E81C-441F-943D-02CA84DD1907}"/>
              </a:ext>
            </a:extLst>
          </p:cNvPr>
          <p:cNvSpPr txBox="1"/>
          <p:nvPr/>
        </p:nvSpPr>
        <p:spPr>
          <a:xfrm>
            <a:off x="4633731" y="4768810"/>
            <a:ext cx="8627807" cy="1446550"/>
          </a:xfrm>
          <a:prstGeom prst="rect">
            <a:avLst/>
          </a:prstGeom>
          <a:noFill/>
        </p:spPr>
        <p:txBody>
          <a:bodyPr wrap="square" rtlCol="0">
            <a:spAutoFit/>
          </a:bodyPr>
          <a:lstStyle/>
          <a:p>
            <a:r>
              <a:rPr lang="en-GB" sz="4400" b="1" dirty="0"/>
              <a:t>In countries classed as </a:t>
            </a:r>
          </a:p>
          <a:p>
            <a:r>
              <a:rPr lang="en-GB" sz="4400" b="1" dirty="0"/>
              <a:t>‘developing countries’</a:t>
            </a:r>
          </a:p>
        </p:txBody>
      </p:sp>
      <p:sp>
        <p:nvSpPr>
          <p:cNvPr id="7" name="TextBox 6">
            <a:extLst>
              <a:ext uri="{FF2B5EF4-FFF2-40B4-BE49-F238E27FC236}">
                <a16:creationId xmlns:a16="http://schemas.microsoft.com/office/drawing/2014/main" id="{EB230BAE-2023-4159-AFC7-64C3469FC221}"/>
              </a:ext>
            </a:extLst>
          </p:cNvPr>
          <p:cNvSpPr txBox="1"/>
          <p:nvPr/>
        </p:nvSpPr>
        <p:spPr>
          <a:xfrm>
            <a:off x="7237044" y="6338470"/>
            <a:ext cx="4606290" cy="523220"/>
          </a:xfrm>
          <a:prstGeom prst="rect">
            <a:avLst/>
          </a:prstGeom>
          <a:noFill/>
        </p:spPr>
        <p:txBody>
          <a:bodyPr wrap="square" rtlCol="0">
            <a:spAutoFit/>
          </a:bodyPr>
          <a:lstStyle/>
          <a:p>
            <a:r>
              <a:rPr lang="en-GB" sz="1400" dirty="0"/>
              <a:t>Data: </a:t>
            </a:r>
            <a:r>
              <a:rPr lang="en-GB" sz="1400" dirty="0">
                <a:hlinkClick r:id="rId2">
                  <a:extLst>
                    <a:ext uri="{A12FA001-AC4F-418D-AE19-62706E023703}">
                      <ahyp:hlinkClr xmlns:ahyp="http://schemas.microsoft.com/office/drawing/2018/hyperlinkcolor" val="tx"/>
                    </a:ext>
                  </a:extLst>
                </a:hlinkClick>
              </a:rPr>
              <a:t>UNHCR: Global Trends in Forced Displacement, 2019</a:t>
            </a:r>
            <a:endParaRPr lang="en-GB" sz="1400" dirty="0"/>
          </a:p>
          <a:p>
            <a:endParaRPr lang="en-GB" sz="1400" dirty="0"/>
          </a:p>
        </p:txBody>
      </p:sp>
    </p:spTree>
    <p:extLst>
      <p:ext uri="{BB962C8B-B14F-4D97-AF65-F5344CB8AC3E}">
        <p14:creationId xmlns:p14="http://schemas.microsoft.com/office/powerpoint/2010/main" val="2607834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standing on a rocky hill&#10;&#10;Description automatically generated">
            <a:extLst>
              <a:ext uri="{FF2B5EF4-FFF2-40B4-BE49-F238E27FC236}">
                <a16:creationId xmlns:a16="http://schemas.microsoft.com/office/drawing/2014/main" id="{18DDA712-6F98-4210-B838-82C6AE9EF037}"/>
              </a:ext>
            </a:extLst>
          </p:cNvPr>
          <p:cNvPicPr>
            <a:picLocks noChangeAspect="1"/>
          </p:cNvPicPr>
          <p:nvPr/>
        </p:nvPicPr>
        <p:blipFill rotWithShape="1">
          <a:blip r:embed="rId2">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5148510A-4418-48F4-B5EE-F286A9002262}"/>
              </a:ext>
            </a:extLst>
          </p:cNvPr>
          <p:cNvSpPr txBox="1"/>
          <p:nvPr/>
        </p:nvSpPr>
        <p:spPr>
          <a:xfrm>
            <a:off x="8484781" y="6150114"/>
            <a:ext cx="3853832" cy="707886"/>
          </a:xfrm>
          <a:prstGeom prst="rect">
            <a:avLst/>
          </a:prstGeom>
          <a:noFill/>
        </p:spPr>
        <p:txBody>
          <a:bodyPr wrap="square" rtlCol="0">
            <a:spAutoFit/>
          </a:bodyPr>
          <a:lstStyle/>
          <a:p>
            <a:r>
              <a:rPr lang="en-GB" sz="1100" b="1" dirty="0"/>
              <a:t>Photo: EU/ECHO/Martin Karimi, Sourced from</a:t>
            </a:r>
            <a:br>
              <a:rPr lang="en-GB" sz="1100" b="1" dirty="0"/>
            </a:br>
            <a:r>
              <a:rPr lang="en-GB" sz="1100" b="1" dirty="0">
                <a:hlinkClick r:id="rId3">
                  <a:extLst>
                    <a:ext uri="{A12FA001-AC4F-418D-AE19-62706E023703}">
                      <ahyp:hlinkClr xmlns:ahyp="http://schemas.microsoft.com/office/drawing/2018/hyperlinkcolor" val="tx"/>
                    </a:ext>
                  </a:extLst>
                </a:hlinkClick>
              </a:rPr>
              <a:t>Flickr</a:t>
            </a:r>
            <a:r>
              <a:rPr lang="en-GB" sz="1100" b="1" dirty="0"/>
              <a:t> under Creative Commons License</a:t>
            </a:r>
          </a:p>
          <a:p>
            <a:endParaRPr lang="en-GB" dirty="0"/>
          </a:p>
        </p:txBody>
      </p:sp>
    </p:spTree>
    <p:extLst>
      <p:ext uri="{BB962C8B-B14F-4D97-AF65-F5344CB8AC3E}">
        <p14:creationId xmlns:p14="http://schemas.microsoft.com/office/powerpoint/2010/main" val="4198790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12B43"/>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517C89-888A-41E5-9482-288857FFB560}"/>
              </a:ext>
            </a:extLst>
          </p:cNvPr>
          <p:cNvSpPr txBox="1"/>
          <p:nvPr/>
        </p:nvSpPr>
        <p:spPr>
          <a:xfrm>
            <a:off x="891251" y="706056"/>
            <a:ext cx="10255169" cy="1077218"/>
          </a:xfrm>
          <a:prstGeom prst="rect">
            <a:avLst/>
          </a:prstGeom>
          <a:noFill/>
        </p:spPr>
        <p:txBody>
          <a:bodyPr wrap="square" rtlCol="0">
            <a:spAutoFit/>
          </a:bodyPr>
          <a:lstStyle/>
          <a:p>
            <a:r>
              <a:rPr lang="en-GB" sz="3200" dirty="0"/>
              <a:t>We pray for those countries that are hosting the largest numbers of internationally displaced people: </a:t>
            </a:r>
          </a:p>
        </p:txBody>
      </p:sp>
      <p:sp>
        <p:nvSpPr>
          <p:cNvPr id="3" name="TextBox 2">
            <a:extLst>
              <a:ext uri="{FF2B5EF4-FFF2-40B4-BE49-F238E27FC236}">
                <a16:creationId xmlns:a16="http://schemas.microsoft.com/office/drawing/2014/main" id="{506CFEF9-F212-4C79-BD94-0A8373998CEE}"/>
              </a:ext>
            </a:extLst>
          </p:cNvPr>
          <p:cNvSpPr txBox="1"/>
          <p:nvPr/>
        </p:nvSpPr>
        <p:spPr>
          <a:xfrm>
            <a:off x="2941899" y="2262851"/>
            <a:ext cx="6308202" cy="3785652"/>
          </a:xfrm>
          <a:prstGeom prst="rect">
            <a:avLst/>
          </a:prstGeom>
          <a:noFill/>
        </p:spPr>
        <p:txBody>
          <a:bodyPr wrap="square" rtlCol="0">
            <a:spAutoFit/>
          </a:bodyPr>
          <a:lstStyle/>
          <a:p>
            <a:pPr marL="285750" indent="-285750">
              <a:buFont typeface="Arial" panose="020B0604020202020204" pitchFamily="34" charset="0"/>
              <a:buChar char="•"/>
            </a:pPr>
            <a:r>
              <a:rPr lang="en-GB" sz="2400" dirty="0"/>
              <a:t>Turkey … 3.9 million people</a:t>
            </a:r>
          </a:p>
          <a:p>
            <a:pPr marL="285750" indent="-285750">
              <a:buFont typeface="Arial" panose="020B0604020202020204" pitchFamily="34" charset="0"/>
              <a:buChar char="•"/>
            </a:pPr>
            <a:r>
              <a:rPr lang="en-GB" sz="2400" dirty="0"/>
              <a:t>Colombia … 1.8 million people</a:t>
            </a:r>
          </a:p>
          <a:p>
            <a:pPr marL="285750" indent="-285750">
              <a:buFont typeface="Arial" panose="020B0604020202020204" pitchFamily="34" charset="0"/>
              <a:buChar char="•"/>
            </a:pPr>
            <a:r>
              <a:rPr lang="en-GB" sz="2400" dirty="0"/>
              <a:t>Germany … 1.5 million people</a:t>
            </a:r>
          </a:p>
          <a:p>
            <a:pPr marL="285750" indent="-285750">
              <a:buFont typeface="Arial" panose="020B0604020202020204" pitchFamily="34" charset="0"/>
              <a:buChar char="•"/>
            </a:pPr>
            <a:r>
              <a:rPr lang="en-GB" sz="2400" dirty="0"/>
              <a:t>Pakistan … 1.4 million people</a:t>
            </a:r>
          </a:p>
          <a:p>
            <a:pPr marL="285750" indent="-285750">
              <a:buFont typeface="Arial" panose="020B0604020202020204" pitchFamily="34" charset="0"/>
              <a:buChar char="•"/>
            </a:pPr>
            <a:r>
              <a:rPr lang="en-GB" sz="2400" dirty="0"/>
              <a:t>Uganda … 1.4 million people </a:t>
            </a:r>
          </a:p>
          <a:p>
            <a:pPr marL="285750" indent="-285750">
              <a:buFont typeface="Arial" panose="020B0604020202020204" pitchFamily="34" charset="0"/>
              <a:buChar char="•"/>
            </a:pPr>
            <a:r>
              <a:rPr lang="en-GB" sz="2400" dirty="0"/>
              <a:t>United States … 1.1 million people</a:t>
            </a:r>
          </a:p>
          <a:p>
            <a:pPr marL="285750" indent="-285750">
              <a:buFont typeface="Arial" panose="020B0604020202020204" pitchFamily="34" charset="0"/>
              <a:buChar char="•"/>
            </a:pPr>
            <a:r>
              <a:rPr lang="en-GB" sz="2400" dirty="0"/>
              <a:t>Sudan … 1.1 million people</a:t>
            </a:r>
          </a:p>
          <a:p>
            <a:pPr marL="285750" indent="-285750">
              <a:buFont typeface="Arial" panose="020B0604020202020204" pitchFamily="34" charset="0"/>
              <a:buChar char="•"/>
            </a:pPr>
            <a:r>
              <a:rPr lang="en-GB" sz="2400" dirty="0"/>
              <a:t>Iran … 1. 0 million people</a:t>
            </a:r>
          </a:p>
          <a:p>
            <a:pPr marL="285750" indent="-285750">
              <a:buFont typeface="Arial" panose="020B0604020202020204" pitchFamily="34" charset="0"/>
              <a:buChar char="•"/>
            </a:pPr>
            <a:r>
              <a:rPr lang="en-GB" sz="2400" dirty="0"/>
              <a:t>Lebanon … .9 million people</a:t>
            </a:r>
          </a:p>
          <a:p>
            <a:pPr marL="285750" indent="-285750">
              <a:buFont typeface="Arial" panose="020B0604020202020204" pitchFamily="34" charset="0"/>
              <a:buChar char="•"/>
            </a:pPr>
            <a:r>
              <a:rPr lang="en-GB" sz="2400" dirty="0"/>
              <a:t>Peru … .9 million people</a:t>
            </a:r>
          </a:p>
        </p:txBody>
      </p:sp>
      <p:sp>
        <p:nvSpPr>
          <p:cNvPr id="4" name="TextBox 3">
            <a:extLst>
              <a:ext uri="{FF2B5EF4-FFF2-40B4-BE49-F238E27FC236}">
                <a16:creationId xmlns:a16="http://schemas.microsoft.com/office/drawing/2014/main" id="{F96656E4-1F9D-4401-9962-1A5D059B399E}"/>
              </a:ext>
            </a:extLst>
          </p:cNvPr>
          <p:cNvSpPr txBox="1"/>
          <p:nvPr/>
        </p:nvSpPr>
        <p:spPr>
          <a:xfrm>
            <a:off x="7726680" y="6406282"/>
            <a:ext cx="4606290" cy="523220"/>
          </a:xfrm>
          <a:prstGeom prst="rect">
            <a:avLst/>
          </a:prstGeom>
          <a:noFill/>
        </p:spPr>
        <p:txBody>
          <a:bodyPr wrap="square" rtlCol="0">
            <a:spAutoFit/>
          </a:bodyPr>
          <a:lstStyle/>
          <a:p>
            <a:r>
              <a:rPr lang="en-GB" sz="1400" dirty="0"/>
              <a:t>Data: </a:t>
            </a:r>
            <a:r>
              <a:rPr lang="en-GB" sz="1400" dirty="0">
                <a:hlinkClick r:id="rId2">
                  <a:extLst>
                    <a:ext uri="{A12FA001-AC4F-418D-AE19-62706E023703}">
                      <ahyp:hlinkClr xmlns:ahyp="http://schemas.microsoft.com/office/drawing/2018/hyperlinkcolor" val="tx"/>
                    </a:ext>
                  </a:extLst>
                </a:hlinkClick>
              </a:rPr>
              <a:t>UNHCR: Global Trends in Forced Displacement, 2019</a:t>
            </a:r>
            <a:endParaRPr lang="en-GB" sz="1400" dirty="0"/>
          </a:p>
          <a:p>
            <a:endParaRPr lang="en-GB" sz="1400" dirty="0"/>
          </a:p>
        </p:txBody>
      </p:sp>
    </p:spTree>
    <p:extLst>
      <p:ext uri="{BB962C8B-B14F-4D97-AF65-F5344CB8AC3E}">
        <p14:creationId xmlns:p14="http://schemas.microsoft.com/office/powerpoint/2010/main" val="1542104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sandy beach next to the ocean&#10;&#10;Description automatically generated">
            <a:extLst>
              <a:ext uri="{FF2B5EF4-FFF2-40B4-BE49-F238E27FC236}">
                <a16:creationId xmlns:a16="http://schemas.microsoft.com/office/drawing/2014/main" id="{6FD8E007-0A72-4B49-8921-3F3C982B7FA0}"/>
              </a:ext>
            </a:extLst>
          </p:cNvPr>
          <p:cNvPicPr>
            <a:picLocks noChangeAspect="1"/>
          </p:cNvPicPr>
          <p:nvPr/>
        </p:nvPicPr>
        <p:blipFill rotWithShape="1">
          <a:blip r:embed="rId2">
            <a:extLst>
              <a:ext uri="{28A0092B-C50C-407E-A947-70E740481C1C}">
                <a14:useLocalDpi xmlns:a14="http://schemas.microsoft.com/office/drawing/2010/main" val="0"/>
              </a:ext>
            </a:extLst>
          </a:blip>
          <a:srcRect t="25014"/>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6D851843-7048-4D70-BDE5-71F17D4BCEE6}"/>
              </a:ext>
            </a:extLst>
          </p:cNvPr>
          <p:cNvSpPr txBox="1"/>
          <p:nvPr/>
        </p:nvSpPr>
        <p:spPr>
          <a:xfrm>
            <a:off x="8878187" y="6220854"/>
            <a:ext cx="4246428" cy="461665"/>
          </a:xfrm>
          <a:prstGeom prst="rect">
            <a:avLst/>
          </a:prstGeom>
          <a:noFill/>
        </p:spPr>
        <p:txBody>
          <a:bodyPr wrap="square" rtlCol="0">
            <a:spAutoFit/>
          </a:bodyPr>
          <a:lstStyle/>
          <a:p>
            <a:r>
              <a:rPr lang="en-GB" sz="1200" b="1" dirty="0"/>
              <a:t>Photo: EU/ECHO/Caroline Gluck, Sourced from</a:t>
            </a:r>
            <a:br>
              <a:rPr lang="en-GB" sz="1200" b="1" dirty="0"/>
            </a:br>
            <a:r>
              <a:rPr lang="en-GB" sz="1200" b="1" dirty="0"/>
              <a:t> </a:t>
            </a:r>
            <a:r>
              <a:rPr lang="en-GB" sz="1200" b="1" dirty="0">
                <a:hlinkClick r:id="rId3">
                  <a:extLst>
                    <a:ext uri="{A12FA001-AC4F-418D-AE19-62706E023703}">
                      <ahyp:hlinkClr xmlns:ahyp="http://schemas.microsoft.com/office/drawing/2018/hyperlinkcolor" val="tx"/>
                    </a:ext>
                  </a:extLst>
                </a:hlinkClick>
              </a:rPr>
              <a:t>Flickr</a:t>
            </a:r>
            <a:r>
              <a:rPr lang="en-GB" sz="1200" b="1" dirty="0"/>
              <a:t> under Creative Commons License</a:t>
            </a:r>
          </a:p>
        </p:txBody>
      </p:sp>
    </p:spTree>
    <p:extLst>
      <p:ext uri="{BB962C8B-B14F-4D97-AF65-F5344CB8AC3E}">
        <p14:creationId xmlns:p14="http://schemas.microsoft.com/office/powerpoint/2010/main" val="2991001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people sitting at a table&#10;&#10;Description automatically generated">
            <a:extLst>
              <a:ext uri="{FF2B5EF4-FFF2-40B4-BE49-F238E27FC236}">
                <a16:creationId xmlns:a16="http://schemas.microsoft.com/office/drawing/2014/main" id="{6CD7A029-6907-4035-833A-70C0A4C49A33}"/>
              </a:ext>
            </a:extLst>
          </p:cNvPr>
          <p:cNvPicPr>
            <a:picLocks noChangeAspect="1"/>
          </p:cNvPicPr>
          <p:nvPr/>
        </p:nvPicPr>
        <p:blipFill rotWithShape="1">
          <a:blip r:embed="rId2">
            <a:extLst>
              <a:ext uri="{28A0092B-C50C-407E-A947-70E740481C1C}">
                <a14:useLocalDpi xmlns:a14="http://schemas.microsoft.com/office/drawing/2010/main" val="0"/>
              </a:ext>
            </a:extLst>
          </a:blip>
          <a:srcRect t="10339" b="5407"/>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9B6737AE-4FF0-4C14-9378-9E734A318981}"/>
              </a:ext>
            </a:extLst>
          </p:cNvPr>
          <p:cNvSpPr txBox="1"/>
          <p:nvPr/>
        </p:nvSpPr>
        <p:spPr>
          <a:xfrm>
            <a:off x="8144539" y="6280612"/>
            <a:ext cx="4626643" cy="738664"/>
          </a:xfrm>
          <a:prstGeom prst="rect">
            <a:avLst/>
          </a:prstGeom>
          <a:noFill/>
        </p:spPr>
        <p:txBody>
          <a:bodyPr wrap="square" rtlCol="0">
            <a:spAutoFit/>
          </a:bodyPr>
          <a:lstStyle/>
          <a:p>
            <a:r>
              <a:rPr lang="en-GB" sz="1200" b="1" dirty="0"/>
              <a:t>Photo</a:t>
            </a:r>
            <a:r>
              <a:rPr lang="en-GB" sz="1200" dirty="0"/>
              <a:t>: </a:t>
            </a:r>
            <a:r>
              <a:rPr lang="en-GB" sz="1200" b="1" dirty="0"/>
              <a:t>Adam Patterson/</a:t>
            </a:r>
            <a:r>
              <a:rPr lang="en-GB" sz="1200" b="1" dirty="0" err="1"/>
              <a:t>Panos</a:t>
            </a:r>
            <a:r>
              <a:rPr lang="en-GB" sz="1200" b="1" dirty="0"/>
              <a:t>/DFID, Sourced from </a:t>
            </a:r>
            <a:br>
              <a:rPr lang="en-GB" sz="1200" b="1" dirty="0"/>
            </a:br>
            <a:r>
              <a:rPr lang="en-GB" sz="1200" b="1" dirty="0">
                <a:hlinkClick r:id="rId3">
                  <a:extLst>
                    <a:ext uri="{A12FA001-AC4F-418D-AE19-62706E023703}">
                      <ahyp:hlinkClr xmlns:ahyp="http://schemas.microsoft.com/office/drawing/2018/hyperlinkcolor" val="tx"/>
                    </a:ext>
                  </a:extLst>
                </a:hlinkClick>
              </a:rPr>
              <a:t>Flickr</a:t>
            </a:r>
            <a:r>
              <a:rPr lang="en-GB" sz="1200" b="1" dirty="0"/>
              <a:t> under Creative Commons License </a:t>
            </a:r>
          </a:p>
          <a:p>
            <a:endParaRPr lang="en-GB" dirty="0"/>
          </a:p>
        </p:txBody>
      </p:sp>
    </p:spTree>
    <p:extLst>
      <p:ext uri="{BB962C8B-B14F-4D97-AF65-F5344CB8AC3E}">
        <p14:creationId xmlns:p14="http://schemas.microsoft.com/office/powerpoint/2010/main" val="750131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C1049"/>
        </a:solidFill>
        <a:effectLst/>
      </p:bgPr>
    </p:bg>
    <p:spTree>
      <p:nvGrpSpPr>
        <p:cNvPr id="1" name=""/>
        <p:cNvGrpSpPr/>
        <p:nvPr/>
      </p:nvGrpSpPr>
      <p:grpSpPr>
        <a:xfrm>
          <a:off x="0" y="0"/>
          <a:ext cx="0" cy="0"/>
          <a:chOff x="0" y="0"/>
          <a:chExt cx="0" cy="0"/>
        </a:xfrm>
      </p:grpSpPr>
      <p:pic>
        <p:nvPicPr>
          <p:cNvPr id="3" name="Picture 2" descr="A group of people standing next to a person holding a sign&#10;&#10;Description automatically generated">
            <a:extLst>
              <a:ext uri="{FF2B5EF4-FFF2-40B4-BE49-F238E27FC236}">
                <a16:creationId xmlns:a16="http://schemas.microsoft.com/office/drawing/2014/main" id="{132DDF60-0F5F-4E59-BCE7-8108AB6D7B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040" y="27782"/>
            <a:ext cx="10274784" cy="6858418"/>
          </a:xfrm>
          <a:prstGeom prst="rect">
            <a:avLst/>
          </a:prstGeom>
          <a:solidFill>
            <a:srgbClr val="112B43"/>
          </a:solidFill>
        </p:spPr>
      </p:pic>
      <p:sp>
        <p:nvSpPr>
          <p:cNvPr id="2" name="TextBox 1">
            <a:extLst>
              <a:ext uri="{FF2B5EF4-FFF2-40B4-BE49-F238E27FC236}">
                <a16:creationId xmlns:a16="http://schemas.microsoft.com/office/drawing/2014/main" id="{00D5332D-A1D0-4720-A2AA-E388595F7B2B}"/>
              </a:ext>
            </a:extLst>
          </p:cNvPr>
          <p:cNvSpPr txBox="1"/>
          <p:nvPr/>
        </p:nvSpPr>
        <p:spPr>
          <a:xfrm>
            <a:off x="8125428" y="6111434"/>
            <a:ext cx="3020992" cy="923330"/>
          </a:xfrm>
          <a:prstGeom prst="rect">
            <a:avLst/>
          </a:prstGeom>
          <a:noFill/>
        </p:spPr>
        <p:txBody>
          <a:bodyPr wrap="square" rtlCol="0">
            <a:spAutoFit/>
          </a:bodyPr>
          <a:lstStyle/>
          <a:p>
            <a:r>
              <a:rPr lang="de-DE" sz="1200" b="1" dirty="0"/>
              <a:t>Refugees welcome Karlstad, Anton Levein. Christoffer Sonesson, Sourced from </a:t>
            </a:r>
            <a:r>
              <a:rPr lang="de-DE" sz="1200" b="1" dirty="0">
                <a:hlinkClick r:id="rId3">
                  <a:extLst>
                    <a:ext uri="{A12FA001-AC4F-418D-AE19-62706E023703}">
                      <ahyp:hlinkClr xmlns:ahyp="http://schemas.microsoft.com/office/drawing/2018/hyperlinkcolor" val="tx"/>
                    </a:ext>
                  </a:extLst>
                </a:hlinkClick>
              </a:rPr>
              <a:t>Flickr</a:t>
            </a:r>
            <a:r>
              <a:rPr lang="de-DE" sz="1200" b="1" dirty="0"/>
              <a:t> under Creative Commons License</a:t>
            </a:r>
          </a:p>
          <a:p>
            <a:endParaRPr lang="en-GB" dirty="0"/>
          </a:p>
        </p:txBody>
      </p:sp>
    </p:spTree>
    <p:extLst>
      <p:ext uri="{BB962C8B-B14F-4D97-AF65-F5344CB8AC3E}">
        <p14:creationId xmlns:p14="http://schemas.microsoft.com/office/powerpoint/2010/main" val="2874537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005BB7-C3CA-46F5-992D-2B2260013897}"/>
              </a:ext>
            </a:extLst>
          </p:cNvPr>
          <p:cNvSpPr txBox="1"/>
          <p:nvPr/>
        </p:nvSpPr>
        <p:spPr>
          <a:xfrm>
            <a:off x="903767" y="1343752"/>
            <a:ext cx="10909005" cy="5078313"/>
          </a:xfrm>
          <a:prstGeom prst="rect">
            <a:avLst/>
          </a:prstGeom>
          <a:noFill/>
        </p:spPr>
        <p:txBody>
          <a:bodyPr wrap="square" rtlCol="0">
            <a:spAutoFit/>
          </a:bodyPr>
          <a:lstStyle/>
          <a:p>
            <a:r>
              <a:rPr lang="en-GB" dirty="0">
                <a:solidFill>
                  <a:srgbClr val="0C1049"/>
                </a:solidFill>
                <a:effectLst/>
              </a:rPr>
              <a:t>Lord God, you have at times called your people to journey to new lands </a:t>
            </a:r>
          </a:p>
          <a:p>
            <a:r>
              <a:rPr lang="en-GB" dirty="0">
                <a:solidFill>
                  <a:srgbClr val="0C1049"/>
                </a:solidFill>
                <a:effectLst/>
              </a:rPr>
              <a:t>And you have often reminded them to welcome and give justice to the stranger. </a:t>
            </a:r>
          </a:p>
          <a:p>
            <a:endParaRPr lang="en-GB" dirty="0">
              <a:solidFill>
                <a:srgbClr val="0C1049"/>
              </a:solidFill>
            </a:endParaRPr>
          </a:p>
          <a:p>
            <a:r>
              <a:rPr lang="en-GB" dirty="0">
                <a:solidFill>
                  <a:srgbClr val="0C1049"/>
                </a:solidFill>
                <a:effectLst/>
              </a:rPr>
              <a:t>We thank you for gathering us in this time and this place. </a:t>
            </a:r>
          </a:p>
          <a:p>
            <a:r>
              <a:rPr lang="en-GB" dirty="0">
                <a:solidFill>
                  <a:srgbClr val="0C1049"/>
                </a:solidFill>
                <a:effectLst/>
              </a:rPr>
              <a:t>And we pray that you will help us to see how we can be people of welcome, love and justice.</a:t>
            </a:r>
          </a:p>
          <a:p>
            <a:endParaRPr lang="en-GB" dirty="0">
              <a:solidFill>
                <a:srgbClr val="0C1049"/>
              </a:solidFill>
            </a:endParaRPr>
          </a:p>
          <a:p>
            <a:r>
              <a:rPr lang="en-GB" dirty="0">
                <a:solidFill>
                  <a:srgbClr val="0C1049"/>
                </a:solidFill>
                <a:effectLst/>
              </a:rPr>
              <a:t>Help us, we pray, to offer hospitality that reflects your generous love </a:t>
            </a:r>
          </a:p>
          <a:p>
            <a:r>
              <a:rPr lang="en-GB" dirty="0">
                <a:solidFill>
                  <a:srgbClr val="0C1049"/>
                </a:solidFill>
                <a:effectLst/>
              </a:rPr>
              <a:t>And an openness to others that sees your image and likeness in every person.</a:t>
            </a:r>
          </a:p>
          <a:p>
            <a:endParaRPr lang="en-GB" dirty="0">
              <a:solidFill>
                <a:srgbClr val="0C1049"/>
              </a:solidFill>
            </a:endParaRPr>
          </a:p>
          <a:p>
            <a:r>
              <a:rPr lang="en-GB" dirty="0">
                <a:solidFill>
                  <a:srgbClr val="0C1049"/>
                </a:solidFill>
                <a:effectLst/>
              </a:rPr>
              <a:t>Show us where we can play our part in shaping a fairer society</a:t>
            </a:r>
          </a:p>
          <a:p>
            <a:r>
              <a:rPr lang="en-GB" dirty="0">
                <a:solidFill>
                  <a:srgbClr val="0C1049"/>
                </a:solidFill>
                <a:effectLst/>
              </a:rPr>
              <a:t>Where people fleeing danger find sanctuary,</a:t>
            </a:r>
          </a:p>
          <a:p>
            <a:r>
              <a:rPr lang="en-GB" dirty="0">
                <a:solidFill>
                  <a:srgbClr val="0C1049"/>
                </a:solidFill>
                <a:effectLst/>
              </a:rPr>
              <a:t>And everyone is given opportunities to flourish. </a:t>
            </a:r>
          </a:p>
          <a:p>
            <a:endParaRPr lang="en-GB" dirty="0">
              <a:solidFill>
                <a:srgbClr val="0C1049"/>
              </a:solidFill>
            </a:endParaRPr>
          </a:p>
          <a:p>
            <a:r>
              <a:rPr lang="en-GB" dirty="0">
                <a:solidFill>
                  <a:srgbClr val="0C1049"/>
                </a:solidFill>
                <a:effectLst/>
              </a:rPr>
              <a:t>We ask this in the name of Jesus our Lord, </a:t>
            </a:r>
          </a:p>
          <a:p>
            <a:r>
              <a:rPr lang="en-GB" dirty="0">
                <a:solidFill>
                  <a:srgbClr val="0C1049"/>
                </a:solidFill>
                <a:effectLst/>
              </a:rPr>
              <a:t>Whose parents fled their homeland to protect him from harm</a:t>
            </a:r>
          </a:p>
          <a:p>
            <a:r>
              <a:rPr lang="en-GB" dirty="0">
                <a:solidFill>
                  <a:srgbClr val="0C1049"/>
                </a:solidFill>
                <a:effectLst/>
              </a:rPr>
              <a:t>And who commands us to love our neighbours as ourselves</a:t>
            </a:r>
          </a:p>
          <a:p>
            <a:endParaRPr lang="en-GB" dirty="0">
              <a:solidFill>
                <a:srgbClr val="0C1049"/>
              </a:solidFill>
            </a:endParaRPr>
          </a:p>
          <a:p>
            <a:r>
              <a:rPr lang="en-GB" dirty="0">
                <a:solidFill>
                  <a:srgbClr val="0C1049"/>
                </a:solidFill>
              </a:rPr>
              <a:t>																	                       </a:t>
            </a:r>
            <a:r>
              <a:rPr lang="en-GB" sz="1200" dirty="0">
                <a:solidFill>
                  <a:srgbClr val="0C1049"/>
                </a:solidFill>
              </a:rPr>
              <a:t>Prayer from CCOW</a:t>
            </a:r>
          </a:p>
        </p:txBody>
      </p:sp>
      <p:sp>
        <p:nvSpPr>
          <p:cNvPr id="3" name="TextBox 2">
            <a:extLst>
              <a:ext uri="{FF2B5EF4-FFF2-40B4-BE49-F238E27FC236}">
                <a16:creationId xmlns:a16="http://schemas.microsoft.com/office/drawing/2014/main" id="{5AD494B7-E22D-4C2E-B9A3-669A5656F522}"/>
              </a:ext>
            </a:extLst>
          </p:cNvPr>
          <p:cNvSpPr txBox="1"/>
          <p:nvPr/>
        </p:nvSpPr>
        <p:spPr>
          <a:xfrm>
            <a:off x="903767" y="435935"/>
            <a:ext cx="8941982" cy="584775"/>
          </a:xfrm>
          <a:prstGeom prst="rect">
            <a:avLst/>
          </a:prstGeom>
          <a:noFill/>
        </p:spPr>
        <p:txBody>
          <a:bodyPr wrap="square" rtlCol="0">
            <a:spAutoFit/>
          </a:bodyPr>
          <a:lstStyle/>
          <a:p>
            <a:r>
              <a:rPr lang="en-GB" sz="3200" dirty="0">
                <a:solidFill>
                  <a:srgbClr val="0C1049"/>
                </a:solidFill>
              </a:rPr>
              <a:t>Closing Prayer</a:t>
            </a:r>
          </a:p>
        </p:txBody>
      </p:sp>
    </p:spTree>
    <p:extLst>
      <p:ext uri="{BB962C8B-B14F-4D97-AF65-F5344CB8AC3E}">
        <p14:creationId xmlns:p14="http://schemas.microsoft.com/office/powerpoint/2010/main" val="942857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extBox 1">
            <a:extLst>
              <a:ext uri="{FF2B5EF4-FFF2-40B4-BE49-F238E27FC236}">
                <a16:creationId xmlns:a16="http://schemas.microsoft.com/office/drawing/2014/main" id="{A3DD8E5B-A68C-4DD6-9513-CD8EC3728423}"/>
              </a:ext>
            </a:extLst>
          </p:cNvPr>
          <p:cNvSpPr txBox="1"/>
          <p:nvPr/>
        </p:nvSpPr>
        <p:spPr>
          <a:xfrm>
            <a:off x="753923" y="1916430"/>
            <a:ext cx="10684151" cy="1345134"/>
          </a:xfrm>
          <a:prstGeom prst="rect">
            <a:avLst/>
          </a:prstGeom>
        </p:spPr>
        <p:txBody>
          <a:bodyPr vert="horz" lIns="91440" tIns="45720" rIns="91440" bIns="45720" rtlCol="0" anchor="ctr">
            <a:noAutofit/>
          </a:bodyPr>
          <a:lstStyle/>
          <a:p>
            <a:pPr algn="ctr" defTabSz="914400">
              <a:lnSpc>
                <a:spcPct val="90000"/>
              </a:lnSpc>
              <a:spcBef>
                <a:spcPct val="0"/>
              </a:spcBef>
              <a:spcAft>
                <a:spcPts val="600"/>
              </a:spcAft>
            </a:pPr>
            <a:r>
              <a:rPr lang="en-US" sz="2800" kern="1200" dirty="0">
                <a:solidFill>
                  <a:srgbClr val="FFFFFF"/>
                </a:solidFill>
                <a:latin typeface="+mj-lt"/>
                <a:ea typeface="+mj-ea"/>
                <a:cs typeface="+mj-cs"/>
              </a:rPr>
              <a:t>A reading from Scripture</a:t>
            </a:r>
          </a:p>
          <a:p>
            <a:pPr algn="ctr" defTabSz="914400">
              <a:lnSpc>
                <a:spcPct val="90000"/>
              </a:lnSpc>
              <a:spcBef>
                <a:spcPct val="0"/>
              </a:spcBef>
              <a:spcAft>
                <a:spcPts val="600"/>
              </a:spcAft>
            </a:pPr>
            <a:r>
              <a:rPr lang="en-US" sz="2800" dirty="0">
                <a:solidFill>
                  <a:srgbClr val="FFFFFF"/>
                </a:solidFill>
                <a:latin typeface="+mj-lt"/>
                <a:ea typeface="+mj-ea"/>
                <a:cs typeface="+mj-cs"/>
              </a:rPr>
              <a:t>Luke 10: 25-37</a:t>
            </a:r>
            <a:endParaRPr lang="en-US" sz="2800" kern="1200" dirty="0">
              <a:solidFill>
                <a:srgbClr val="FFFFFF"/>
              </a:solidFill>
              <a:latin typeface="+mj-lt"/>
              <a:ea typeface="+mj-ea"/>
              <a:cs typeface="+mj-cs"/>
            </a:endParaRPr>
          </a:p>
        </p:txBody>
      </p:sp>
    </p:spTree>
    <p:extLst>
      <p:ext uri="{BB962C8B-B14F-4D97-AF65-F5344CB8AC3E}">
        <p14:creationId xmlns:p14="http://schemas.microsoft.com/office/powerpoint/2010/main" val="2332094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CE8A97-BD6E-4BF6-91D0-D3946B902D9C}"/>
              </a:ext>
            </a:extLst>
          </p:cNvPr>
          <p:cNvSpPr txBox="1"/>
          <p:nvPr/>
        </p:nvSpPr>
        <p:spPr>
          <a:xfrm>
            <a:off x="3370521" y="1828800"/>
            <a:ext cx="7139572" cy="2554545"/>
          </a:xfrm>
          <a:prstGeom prst="rect">
            <a:avLst/>
          </a:prstGeom>
          <a:noFill/>
        </p:spPr>
        <p:txBody>
          <a:bodyPr wrap="square" rtlCol="0">
            <a:spAutoFit/>
          </a:bodyPr>
          <a:lstStyle/>
          <a:p>
            <a:r>
              <a:rPr lang="en-GB" sz="3200" dirty="0">
                <a:solidFill>
                  <a:srgbClr val="0C1049"/>
                </a:solidFill>
              </a:rPr>
              <a:t>The grace of our Lord Jesus Christ, </a:t>
            </a:r>
          </a:p>
          <a:p>
            <a:r>
              <a:rPr lang="en-GB" sz="3200" dirty="0">
                <a:solidFill>
                  <a:srgbClr val="0C1049"/>
                </a:solidFill>
              </a:rPr>
              <a:t>the love of God, </a:t>
            </a:r>
          </a:p>
          <a:p>
            <a:r>
              <a:rPr lang="en-GB" sz="3200" dirty="0">
                <a:solidFill>
                  <a:srgbClr val="0C1049"/>
                </a:solidFill>
              </a:rPr>
              <a:t>and the fellowship of the Holy Spirit, </a:t>
            </a:r>
          </a:p>
          <a:p>
            <a:r>
              <a:rPr lang="en-GB" sz="3200" dirty="0">
                <a:solidFill>
                  <a:srgbClr val="0C1049"/>
                </a:solidFill>
              </a:rPr>
              <a:t>be with us all, evermore.</a:t>
            </a:r>
          </a:p>
          <a:p>
            <a:r>
              <a:rPr lang="en-GB" sz="3200" dirty="0">
                <a:solidFill>
                  <a:srgbClr val="0C1049"/>
                </a:solidFill>
              </a:rPr>
              <a:t>Amen</a:t>
            </a:r>
          </a:p>
        </p:txBody>
      </p:sp>
    </p:spTree>
    <p:extLst>
      <p:ext uri="{BB962C8B-B14F-4D97-AF65-F5344CB8AC3E}">
        <p14:creationId xmlns:p14="http://schemas.microsoft.com/office/powerpoint/2010/main" val="1676420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CE8A97-BD6E-4BF6-91D0-D3946B902D9C}"/>
              </a:ext>
            </a:extLst>
          </p:cNvPr>
          <p:cNvSpPr txBox="1"/>
          <p:nvPr/>
        </p:nvSpPr>
        <p:spPr>
          <a:xfrm>
            <a:off x="2348023" y="582067"/>
            <a:ext cx="7495954" cy="5262979"/>
          </a:xfrm>
          <a:prstGeom prst="rect">
            <a:avLst/>
          </a:prstGeom>
          <a:noFill/>
        </p:spPr>
        <p:txBody>
          <a:bodyPr wrap="square" rtlCol="0">
            <a:spAutoFit/>
          </a:bodyPr>
          <a:lstStyle/>
          <a:p>
            <a:pPr algn="ctr"/>
            <a:r>
              <a:rPr lang="en-GB" sz="2800" dirty="0">
                <a:solidFill>
                  <a:srgbClr val="0C1049"/>
                </a:solidFill>
              </a:rPr>
              <a:t>This time of prayer has been prepared by </a:t>
            </a:r>
            <a:br>
              <a:rPr lang="en-GB" sz="2800" dirty="0">
                <a:solidFill>
                  <a:srgbClr val="0C1049"/>
                </a:solidFill>
              </a:rPr>
            </a:br>
            <a:r>
              <a:rPr lang="en-GB" sz="2800" dirty="0">
                <a:solidFill>
                  <a:srgbClr val="0C1049"/>
                </a:solidFill>
              </a:rPr>
              <a:t>Christian Concern for One World. </a:t>
            </a:r>
            <a:br>
              <a:rPr lang="en-GB" sz="2800" dirty="0">
                <a:solidFill>
                  <a:srgbClr val="0C1049"/>
                </a:solidFill>
              </a:rPr>
            </a:br>
            <a:r>
              <a:rPr lang="en-GB" sz="2800" dirty="0">
                <a:solidFill>
                  <a:srgbClr val="0C1049"/>
                </a:solidFill>
              </a:rPr>
              <a:t>We aim to help Christians and their churches </a:t>
            </a:r>
          </a:p>
          <a:p>
            <a:pPr algn="ctr"/>
            <a:r>
              <a:rPr lang="en-GB" sz="2800" dirty="0">
                <a:solidFill>
                  <a:srgbClr val="0C1049"/>
                </a:solidFill>
              </a:rPr>
              <a:t>live out their calling to love God and neighbour </a:t>
            </a:r>
          </a:p>
          <a:p>
            <a:pPr algn="ctr"/>
            <a:r>
              <a:rPr lang="en-GB" sz="2800" dirty="0">
                <a:solidFill>
                  <a:srgbClr val="0C1049"/>
                </a:solidFill>
              </a:rPr>
              <a:t>in a globalised world.</a:t>
            </a:r>
          </a:p>
          <a:p>
            <a:pPr algn="ctr"/>
            <a:endParaRPr lang="en-GB" sz="2800" dirty="0">
              <a:solidFill>
                <a:srgbClr val="0C1049"/>
              </a:solidFill>
            </a:endParaRPr>
          </a:p>
          <a:p>
            <a:pPr algn="ctr"/>
            <a:r>
              <a:rPr lang="en-GB" sz="2800" dirty="0">
                <a:solidFill>
                  <a:srgbClr val="0C1049"/>
                </a:solidFill>
              </a:rPr>
              <a:t>As part of that, we work with people, groups and churches who want to stand alongside refugees, in the Thames Valley and beyond. </a:t>
            </a:r>
          </a:p>
          <a:p>
            <a:pPr algn="ctr"/>
            <a:endParaRPr lang="en-GB" sz="2800" dirty="0">
              <a:solidFill>
                <a:srgbClr val="0C1049"/>
              </a:solidFill>
            </a:endParaRPr>
          </a:p>
          <a:p>
            <a:pPr algn="ctr"/>
            <a:r>
              <a:rPr lang="en-GB" sz="2800" dirty="0">
                <a:solidFill>
                  <a:srgbClr val="0C1049"/>
                </a:solidFill>
              </a:rPr>
              <a:t>To find our more or get in touch, visit our website </a:t>
            </a:r>
            <a:r>
              <a:rPr lang="en-GB" sz="2800" dirty="0">
                <a:solidFill>
                  <a:srgbClr val="0C1049"/>
                </a:solidFill>
                <a:hlinkClick r:id="rId2"/>
              </a:rPr>
              <a:t>www.ccow.org.uk</a:t>
            </a:r>
            <a:r>
              <a:rPr lang="en-GB" sz="2800" dirty="0">
                <a:solidFill>
                  <a:srgbClr val="0C1049"/>
                </a:solidFill>
              </a:rPr>
              <a:t> </a:t>
            </a:r>
          </a:p>
        </p:txBody>
      </p:sp>
      <p:pic>
        <p:nvPicPr>
          <p:cNvPr id="4" name="Picture 3" descr="A picture containing drawing&#10;&#10;Description automatically generated">
            <a:extLst>
              <a:ext uri="{FF2B5EF4-FFF2-40B4-BE49-F238E27FC236}">
                <a16:creationId xmlns:a16="http://schemas.microsoft.com/office/drawing/2014/main" id="{0A71033F-F40F-4ABF-9BC4-61CD8FD70B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6099" y="5837274"/>
            <a:ext cx="2208450" cy="721464"/>
          </a:xfrm>
          <a:prstGeom prst="rect">
            <a:avLst/>
          </a:prstGeom>
        </p:spPr>
      </p:pic>
    </p:spTree>
    <p:extLst>
      <p:ext uri="{BB962C8B-B14F-4D97-AF65-F5344CB8AC3E}">
        <p14:creationId xmlns:p14="http://schemas.microsoft.com/office/powerpoint/2010/main" val="1587432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E42F2B-9CAC-4107-AA3E-B2BC2F86011E}"/>
              </a:ext>
            </a:extLst>
          </p:cNvPr>
          <p:cNvSpPr txBox="1"/>
          <p:nvPr/>
        </p:nvSpPr>
        <p:spPr>
          <a:xfrm>
            <a:off x="578734" y="2006825"/>
            <a:ext cx="9329195" cy="3929281"/>
          </a:xfrm>
          <a:prstGeom prst="rect">
            <a:avLst/>
          </a:prstGeom>
          <a:noFill/>
        </p:spPr>
        <p:txBody>
          <a:bodyPr wrap="square" rtlCol="0">
            <a:spAutoFit/>
          </a:bodyPr>
          <a:lstStyle/>
          <a:p>
            <a:r>
              <a:rPr lang="en-GB" sz="2200" dirty="0">
                <a:solidFill>
                  <a:srgbClr val="0C1049"/>
                </a:solidFill>
              </a:rPr>
              <a:t>And behold, a lawyer stood up to put him to the test, saying, “Teacher, what shall I do to inherit eternal life?” </a:t>
            </a:r>
            <a:r>
              <a:rPr lang="en-GB" sz="2200" baseline="30000" dirty="0">
                <a:solidFill>
                  <a:srgbClr val="0C1049"/>
                </a:solidFill>
              </a:rPr>
              <a:t> </a:t>
            </a:r>
          </a:p>
          <a:p>
            <a:endParaRPr lang="en-GB" sz="2200" baseline="30000" dirty="0">
              <a:solidFill>
                <a:srgbClr val="0C1049"/>
              </a:solidFill>
            </a:endParaRPr>
          </a:p>
          <a:p>
            <a:r>
              <a:rPr lang="en-GB" sz="2200" dirty="0">
                <a:solidFill>
                  <a:srgbClr val="0C1049"/>
                </a:solidFill>
              </a:rPr>
              <a:t>He said to him, “What is written in the Law? How do you read it?” </a:t>
            </a:r>
          </a:p>
          <a:p>
            <a:endParaRPr lang="en-GB" sz="2200" dirty="0">
              <a:solidFill>
                <a:srgbClr val="0C1049"/>
              </a:solidFill>
            </a:endParaRPr>
          </a:p>
          <a:p>
            <a:r>
              <a:rPr lang="en-GB" sz="2200" dirty="0">
                <a:solidFill>
                  <a:srgbClr val="0C1049"/>
                </a:solidFill>
              </a:rPr>
              <a:t>And he answered, “You shall love the Lord your God with all your heart and with all your soul and with all your strength and with all your mind, and your </a:t>
            </a:r>
            <a:r>
              <a:rPr lang="en-GB" sz="2200" dirty="0" err="1">
                <a:solidFill>
                  <a:srgbClr val="0C1049"/>
                </a:solidFill>
              </a:rPr>
              <a:t>neighbor</a:t>
            </a:r>
            <a:r>
              <a:rPr lang="en-GB" sz="2200" dirty="0">
                <a:solidFill>
                  <a:srgbClr val="0C1049"/>
                </a:solidFill>
              </a:rPr>
              <a:t> as yourself.” </a:t>
            </a:r>
          </a:p>
          <a:p>
            <a:endParaRPr lang="en-GB" sz="2200" baseline="30000" dirty="0">
              <a:solidFill>
                <a:srgbClr val="0C1049"/>
              </a:solidFill>
            </a:endParaRPr>
          </a:p>
          <a:p>
            <a:r>
              <a:rPr lang="en-GB" sz="2200" dirty="0">
                <a:solidFill>
                  <a:srgbClr val="0C1049"/>
                </a:solidFill>
              </a:rPr>
              <a:t>And he said to him, “You have answered correctly; do this, and you will live.”</a:t>
            </a:r>
          </a:p>
          <a:p>
            <a:endParaRPr lang="en-GB" sz="2200" dirty="0">
              <a:solidFill>
                <a:srgbClr val="0C1049"/>
              </a:solidFill>
            </a:endParaRPr>
          </a:p>
          <a:p>
            <a:r>
              <a:rPr lang="en-GB" sz="2200" dirty="0">
                <a:solidFill>
                  <a:srgbClr val="0C1049"/>
                </a:solidFill>
              </a:rPr>
              <a:t>But he, desiring to justify himself, said to Jesus, “And who is my </a:t>
            </a:r>
            <a:r>
              <a:rPr lang="en-GB" sz="2200" dirty="0" err="1">
                <a:solidFill>
                  <a:srgbClr val="0C1049"/>
                </a:solidFill>
              </a:rPr>
              <a:t>neighbor</a:t>
            </a:r>
            <a:r>
              <a:rPr lang="en-GB" sz="2200" dirty="0">
                <a:solidFill>
                  <a:srgbClr val="0C1049"/>
                </a:solidFill>
              </a:rPr>
              <a:t>?”</a:t>
            </a:r>
            <a:endParaRPr lang="en-GB" sz="2200" dirty="0"/>
          </a:p>
        </p:txBody>
      </p:sp>
      <p:sp>
        <p:nvSpPr>
          <p:cNvPr id="3" name="TextBox 2">
            <a:extLst>
              <a:ext uri="{FF2B5EF4-FFF2-40B4-BE49-F238E27FC236}">
                <a16:creationId xmlns:a16="http://schemas.microsoft.com/office/drawing/2014/main" id="{69B91D9F-1D10-436A-BB47-8E0ED8AF3C56}"/>
              </a:ext>
            </a:extLst>
          </p:cNvPr>
          <p:cNvSpPr txBox="1"/>
          <p:nvPr/>
        </p:nvSpPr>
        <p:spPr>
          <a:xfrm>
            <a:off x="578734" y="765677"/>
            <a:ext cx="8819909" cy="584775"/>
          </a:xfrm>
          <a:prstGeom prst="rect">
            <a:avLst/>
          </a:prstGeom>
          <a:noFill/>
        </p:spPr>
        <p:txBody>
          <a:bodyPr wrap="square" rtlCol="0">
            <a:spAutoFit/>
          </a:bodyPr>
          <a:lstStyle/>
          <a:p>
            <a:r>
              <a:rPr lang="en-GB" sz="3200" dirty="0">
                <a:solidFill>
                  <a:srgbClr val="0C1049"/>
                </a:solidFill>
              </a:rPr>
              <a:t>Luke 10: 25-37</a:t>
            </a:r>
          </a:p>
        </p:txBody>
      </p:sp>
    </p:spTree>
    <p:extLst>
      <p:ext uri="{BB962C8B-B14F-4D97-AF65-F5344CB8AC3E}">
        <p14:creationId xmlns:p14="http://schemas.microsoft.com/office/powerpoint/2010/main" val="2345935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E42F2B-9CAC-4107-AA3E-B2BC2F86011E}"/>
              </a:ext>
            </a:extLst>
          </p:cNvPr>
          <p:cNvSpPr txBox="1"/>
          <p:nvPr/>
        </p:nvSpPr>
        <p:spPr>
          <a:xfrm>
            <a:off x="578734" y="1390137"/>
            <a:ext cx="9329195" cy="5057795"/>
          </a:xfrm>
          <a:prstGeom prst="rect">
            <a:avLst/>
          </a:prstGeom>
          <a:noFill/>
        </p:spPr>
        <p:txBody>
          <a:bodyPr wrap="square" rtlCol="0">
            <a:spAutoFit/>
          </a:bodyPr>
          <a:lstStyle/>
          <a:p>
            <a:endParaRPr lang="en-GB" sz="2200">
              <a:solidFill>
                <a:srgbClr val="0C1049"/>
              </a:solidFill>
            </a:endParaRPr>
          </a:p>
          <a:p>
            <a:r>
              <a:rPr lang="en-GB" sz="2200">
                <a:solidFill>
                  <a:srgbClr val="0C1049"/>
                </a:solidFill>
              </a:rPr>
              <a:t>Jesus replied, “A man was going down from Jerusalem to Jericho, and he fell among robbers, who stripped him and beat him and departed, leaving him half dead. Now by chance a priest was going down that road, and when he saw him he passed by on the other side. So likewise a Levite, when he came to the place and saw him, passed by on the other side. But a Samaritan, as he journeyed, came to where he was, and when he saw him, he had compassion.</a:t>
            </a:r>
            <a:r>
              <a:rPr lang="en-GB" sz="2200" baseline="30000">
                <a:solidFill>
                  <a:srgbClr val="0C1049"/>
                </a:solidFill>
              </a:rPr>
              <a:t> </a:t>
            </a:r>
            <a:r>
              <a:rPr lang="en-GB" sz="2200">
                <a:solidFill>
                  <a:srgbClr val="0C1049"/>
                </a:solidFill>
              </a:rPr>
              <a:t>He went to him and bound up his wounds, pouring on oil and wine. Then he set him on his own animal and brought him to an inn and took care of him. </a:t>
            </a:r>
            <a:r>
              <a:rPr lang="en-GB" sz="2200" baseline="30000">
                <a:solidFill>
                  <a:srgbClr val="0C1049"/>
                </a:solidFill>
              </a:rPr>
              <a:t> </a:t>
            </a:r>
            <a:r>
              <a:rPr lang="en-GB" sz="2200">
                <a:solidFill>
                  <a:srgbClr val="0C1049"/>
                </a:solidFill>
              </a:rPr>
              <a:t>And the next day he took out two denarii and gave them to the innkeeper, saying, ‘Take care of him, and whatever more you spend, I will repay you when I come back.’ </a:t>
            </a:r>
            <a:r>
              <a:rPr lang="en-GB" sz="2200" baseline="30000">
                <a:solidFill>
                  <a:srgbClr val="0C1049"/>
                </a:solidFill>
              </a:rPr>
              <a:t> </a:t>
            </a:r>
          </a:p>
          <a:p>
            <a:endParaRPr lang="en-GB" sz="2200" baseline="30000">
              <a:solidFill>
                <a:srgbClr val="0C1049"/>
              </a:solidFill>
            </a:endParaRPr>
          </a:p>
          <a:p>
            <a:r>
              <a:rPr lang="en-GB" sz="2200">
                <a:solidFill>
                  <a:srgbClr val="0C1049"/>
                </a:solidFill>
              </a:rPr>
              <a:t>Which of these three, do you think, proved to be a neighbor to the man who fell among the robbers?” </a:t>
            </a:r>
            <a:r>
              <a:rPr lang="en-GB" sz="2200" baseline="30000">
                <a:solidFill>
                  <a:srgbClr val="0C1049"/>
                </a:solidFill>
              </a:rPr>
              <a:t> </a:t>
            </a:r>
            <a:r>
              <a:rPr lang="en-GB" sz="2200">
                <a:solidFill>
                  <a:srgbClr val="0C1049"/>
                </a:solidFill>
              </a:rPr>
              <a:t>He said, “The one who showed him mercy.” And Jesus said to him, “You go, and do likewise.”</a:t>
            </a:r>
            <a:endParaRPr lang="en-GB" sz="2200" dirty="0">
              <a:solidFill>
                <a:srgbClr val="0C1049"/>
              </a:solidFill>
            </a:endParaRPr>
          </a:p>
        </p:txBody>
      </p:sp>
      <p:sp>
        <p:nvSpPr>
          <p:cNvPr id="3" name="TextBox 2">
            <a:extLst>
              <a:ext uri="{FF2B5EF4-FFF2-40B4-BE49-F238E27FC236}">
                <a16:creationId xmlns:a16="http://schemas.microsoft.com/office/drawing/2014/main" id="{69B91D9F-1D10-436A-BB47-8E0ED8AF3C56}"/>
              </a:ext>
            </a:extLst>
          </p:cNvPr>
          <p:cNvSpPr txBox="1"/>
          <p:nvPr/>
        </p:nvSpPr>
        <p:spPr>
          <a:xfrm>
            <a:off x="578734" y="669985"/>
            <a:ext cx="8819909" cy="584775"/>
          </a:xfrm>
          <a:prstGeom prst="rect">
            <a:avLst/>
          </a:prstGeom>
          <a:noFill/>
        </p:spPr>
        <p:txBody>
          <a:bodyPr wrap="square" rtlCol="0">
            <a:spAutoFit/>
          </a:bodyPr>
          <a:lstStyle/>
          <a:p>
            <a:r>
              <a:rPr lang="en-GB" sz="3200" dirty="0">
                <a:solidFill>
                  <a:srgbClr val="0C1049"/>
                </a:solidFill>
              </a:rPr>
              <a:t>Luke 10: 25-37</a:t>
            </a:r>
          </a:p>
        </p:txBody>
      </p:sp>
      <p:sp>
        <p:nvSpPr>
          <p:cNvPr id="4" name="TextBox 3">
            <a:extLst>
              <a:ext uri="{FF2B5EF4-FFF2-40B4-BE49-F238E27FC236}">
                <a16:creationId xmlns:a16="http://schemas.microsoft.com/office/drawing/2014/main" id="{6AD413E5-D058-4068-B4BD-3C7F532BD25D}"/>
              </a:ext>
            </a:extLst>
          </p:cNvPr>
          <p:cNvSpPr txBox="1"/>
          <p:nvPr/>
        </p:nvSpPr>
        <p:spPr>
          <a:xfrm>
            <a:off x="6220046" y="6232488"/>
            <a:ext cx="5667154" cy="430887"/>
          </a:xfrm>
          <a:prstGeom prst="rect">
            <a:avLst/>
          </a:prstGeom>
          <a:noFill/>
        </p:spPr>
        <p:txBody>
          <a:bodyPr wrap="square" rtlCol="0">
            <a:spAutoFit/>
          </a:bodyPr>
          <a:lstStyle/>
          <a:p>
            <a:pPr algn="l"/>
            <a:r>
              <a:rPr lang="en-GB" sz="1100" b="0" i="1" u="none" strike="noStrike" baseline="0" dirty="0">
                <a:solidFill>
                  <a:schemeClr val="accent1">
                    <a:lumMod val="50000"/>
                  </a:schemeClr>
                </a:solidFill>
                <a:latin typeface="GillSansMT-Italic"/>
              </a:rPr>
              <a:t>ESV® Bible (The Holy Bible, English Standard Version®), copyright © 2001 by Crossway Bibles, a publishing ministry of Good News Publishers. Used by permission. All rights reserved.</a:t>
            </a:r>
            <a:endParaRPr lang="en-GB" sz="1100" dirty="0">
              <a:solidFill>
                <a:schemeClr val="accent1">
                  <a:lumMod val="50000"/>
                </a:schemeClr>
              </a:solidFill>
            </a:endParaRPr>
          </a:p>
        </p:txBody>
      </p:sp>
    </p:spTree>
    <p:extLst>
      <p:ext uri="{BB962C8B-B14F-4D97-AF65-F5344CB8AC3E}">
        <p14:creationId xmlns:p14="http://schemas.microsoft.com/office/powerpoint/2010/main" val="2186341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extBox 1">
            <a:extLst>
              <a:ext uri="{FF2B5EF4-FFF2-40B4-BE49-F238E27FC236}">
                <a16:creationId xmlns:a16="http://schemas.microsoft.com/office/drawing/2014/main" id="{A3DD8E5B-A68C-4DD6-9513-CD8EC3728423}"/>
              </a:ext>
            </a:extLst>
          </p:cNvPr>
          <p:cNvSpPr txBox="1"/>
          <p:nvPr/>
        </p:nvSpPr>
        <p:spPr>
          <a:xfrm>
            <a:off x="753923" y="1916430"/>
            <a:ext cx="10684151" cy="1345134"/>
          </a:xfrm>
          <a:prstGeom prst="rect">
            <a:avLst/>
          </a:prstGeom>
        </p:spPr>
        <p:txBody>
          <a:bodyPr vert="horz" lIns="91440" tIns="45720" rIns="91440" bIns="45720" rtlCol="0" anchor="ctr">
            <a:noAutofit/>
          </a:bodyPr>
          <a:lstStyle/>
          <a:p>
            <a:pPr algn="ctr" defTabSz="914400">
              <a:lnSpc>
                <a:spcPct val="90000"/>
              </a:lnSpc>
              <a:spcBef>
                <a:spcPct val="0"/>
              </a:spcBef>
              <a:spcAft>
                <a:spcPts val="600"/>
              </a:spcAft>
            </a:pPr>
            <a:r>
              <a:rPr lang="en-US" sz="2800" kern="1200" dirty="0">
                <a:solidFill>
                  <a:srgbClr val="FFFFFF"/>
                </a:solidFill>
                <a:latin typeface="+mj-lt"/>
                <a:ea typeface="+mj-ea"/>
                <a:cs typeface="+mj-cs"/>
              </a:rPr>
              <a:t>We pray … </a:t>
            </a:r>
          </a:p>
          <a:p>
            <a:pPr algn="ctr" defTabSz="914400">
              <a:lnSpc>
                <a:spcPct val="90000"/>
              </a:lnSpc>
              <a:spcBef>
                <a:spcPct val="0"/>
              </a:spcBef>
              <a:spcAft>
                <a:spcPts val="600"/>
              </a:spcAft>
            </a:pPr>
            <a:r>
              <a:rPr lang="en-US" sz="2800" kern="1200" dirty="0">
                <a:solidFill>
                  <a:srgbClr val="FFFFFF"/>
                </a:solidFill>
                <a:latin typeface="+mj-lt"/>
                <a:ea typeface="+mj-ea"/>
                <a:cs typeface="+mj-cs"/>
              </a:rPr>
              <a:t>at a time of immense displacement, </a:t>
            </a:r>
          </a:p>
          <a:p>
            <a:pPr algn="ctr" defTabSz="914400">
              <a:lnSpc>
                <a:spcPct val="90000"/>
              </a:lnSpc>
              <a:spcBef>
                <a:spcPct val="0"/>
              </a:spcBef>
              <a:spcAft>
                <a:spcPts val="600"/>
              </a:spcAft>
            </a:pPr>
            <a:r>
              <a:rPr lang="en-US" sz="2800" kern="1200" dirty="0">
                <a:solidFill>
                  <a:srgbClr val="FFFFFF"/>
                </a:solidFill>
                <a:latin typeface="+mj-lt"/>
                <a:ea typeface="+mj-ea"/>
                <a:cs typeface="+mj-cs"/>
              </a:rPr>
              <a:t>in which millions of people have been forced from their homes</a:t>
            </a:r>
          </a:p>
        </p:txBody>
      </p:sp>
      <p:sp>
        <p:nvSpPr>
          <p:cNvPr id="4" name="TextBox 3">
            <a:extLst>
              <a:ext uri="{FF2B5EF4-FFF2-40B4-BE49-F238E27FC236}">
                <a16:creationId xmlns:a16="http://schemas.microsoft.com/office/drawing/2014/main" id="{16AD1C2F-E99B-4A34-A9F7-E083E5B58932}"/>
              </a:ext>
            </a:extLst>
          </p:cNvPr>
          <p:cNvSpPr txBox="1"/>
          <p:nvPr/>
        </p:nvSpPr>
        <p:spPr>
          <a:xfrm>
            <a:off x="1981198" y="4188284"/>
            <a:ext cx="8229600" cy="1384995"/>
          </a:xfrm>
          <a:prstGeom prst="rect">
            <a:avLst/>
          </a:prstGeom>
          <a:noFill/>
        </p:spPr>
        <p:txBody>
          <a:bodyPr wrap="square" rtlCol="0">
            <a:spAutoFit/>
          </a:bodyPr>
          <a:lstStyle/>
          <a:p>
            <a:pPr algn="ctr"/>
            <a:r>
              <a:rPr lang="en-GB" sz="2800" dirty="0">
                <a:solidFill>
                  <a:schemeClr val="accent5">
                    <a:lumMod val="50000"/>
                  </a:schemeClr>
                </a:solidFill>
              </a:rPr>
              <a:t>79.5 million people have been displaced</a:t>
            </a:r>
          </a:p>
          <a:p>
            <a:pPr algn="ctr"/>
            <a:r>
              <a:rPr lang="en-GB" sz="2800" dirty="0">
                <a:solidFill>
                  <a:schemeClr val="accent5">
                    <a:lumMod val="50000"/>
                  </a:schemeClr>
                </a:solidFill>
              </a:rPr>
              <a:t>26 million people are refugees </a:t>
            </a:r>
          </a:p>
          <a:p>
            <a:r>
              <a:rPr lang="en-GB" sz="2800" dirty="0">
                <a:solidFill>
                  <a:schemeClr val="accent5">
                    <a:lumMod val="50000"/>
                  </a:schemeClr>
                </a:solidFill>
              </a:rPr>
              <a:t> </a:t>
            </a:r>
          </a:p>
        </p:txBody>
      </p:sp>
      <p:sp>
        <p:nvSpPr>
          <p:cNvPr id="5" name="TextBox 4">
            <a:extLst>
              <a:ext uri="{FF2B5EF4-FFF2-40B4-BE49-F238E27FC236}">
                <a16:creationId xmlns:a16="http://schemas.microsoft.com/office/drawing/2014/main" id="{02102EE2-6C01-477D-8BD2-2C916023DED0}"/>
              </a:ext>
            </a:extLst>
          </p:cNvPr>
          <p:cNvSpPr txBox="1"/>
          <p:nvPr/>
        </p:nvSpPr>
        <p:spPr>
          <a:xfrm>
            <a:off x="7726680" y="6406282"/>
            <a:ext cx="4606290" cy="307777"/>
          </a:xfrm>
          <a:prstGeom prst="rect">
            <a:avLst/>
          </a:prstGeom>
          <a:noFill/>
        </p:spPr>
        <p:txBody>
          <a:bodyPr wrap="square" rtlCol="0">
            <a:spAutoFit/>
          </a:bodyPr>
          <a:lstStyle/>
          <a:p>
            <a:r>
              <a:rPr lang="en-GB" sz="1400" dirty="0">
                <a:solidFill>
                  <a:schemeClr val="accent1">
                    <a:lumMod val="50000"/>
                  </a:schemeClr>
                </a:solidFill>
                <a:hlinkClick r:id="rId3">
                  <a:extLst>
                    <a:ext uri="{A12FA001-AC4F-418D-AE19-62706E023703}">
                      <ahyp:hlinkClr xmlns:ahyp="http://schemas.microsoft.com/office/drawing/2018/hyperlinkcolor" val="tx"/>
                    </a:ext>
                  </a:extLst>
                </a:hlinkClick>
              </a:rPr>
              <a:t>UNHCR: Global Trends in Forced Displacement, 2019</a:t>
            </a:r>
            <a:endParaRPr lang="en-GB" sz="1400" dirty="0">
              <a:solidFill>
                <a:schemeClr val="accent1">
                  <a:lumMod val="50000"/>
                </a:schemeClr>
              </a:solidFill>
            </a:endParaRPr>
          </a:p>
        </p:txBody>
      </p:sp>
    </p:spTree>
    <p:extLst>
      <p:ext uri="{BB962C8B-B14F-4D97-AF65-F5344CB8AC3E}">
        <p14:creationId xmlns:p14="http://schemas.microsoft.com/office/powerpoint/2010/main" val="4200746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A picture containing text, drawing&#10;&#10;Description automatically generated">
            <a:extLst>
              <a:ext uri="{FF2B5EF4-FFF2-40B4-BE49-F238E27FC236}">
                <a16:creationId xmlns:a16="http://schemas.microsoft.com/office/drawing/2014/main" id="{A3517212-B23E-4AF3-A7FF-B7BC7CBFC2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D59CC419-3874-4F14-A8B3-3A2648AECCAE}"/>
              </a:ext>
            </a:extLst>
          </p:cNvPr>
          <p:cNvSpPr txBox="1"/>
          <p:nvPr/>
        </p:nvSpPr>
        <p:spPr>
          <a:xfrm>
            <a:off x="7726680" y="6406282"/>
            <a:ext cx="4606290" cy="523220"/>
          </a:xfrm>
          <a:prstGeom prst="rect">
            <a:avLst/>
          </a:prstGeom>
          <a:noFill/>
        </p:spPr>
        <p:txBody>
          <a:bodyPr wrap="square" rtlCol="0">
            <a:spAutoFit/>
          </a:bodyPr>
          <a:lstStyle/>
          <a:p>
            <a:r>
              <a:rPr lang="en-GB" sz="1400" dirty="0">
                <a:solidFill>
                  <a:schemeClr val="accent5">
                    <a:lumMod val="50000"/>
                  </a:schemeClr>
                </a:solidFill>
              </a:rPr>
              <a:t>Data: </a:t>
            </a:r>
            <a:r>
              <a:rPr lang="en-GB" sz="1400" dirty="0">
                <a:solidFill>
                  <a:schemeClr val="accent1">
                    <a:lumMod val="50000"/>
                  </a:schemeClr>
                </a:solidFill>
                <a:hlinkClick r:id="rId3">
                  <a:extLst>
                    <a:ext uri="{A12FA001-AC4F-418D-AE19-62706E023703}">
                      <ahyp:hlinkClr xmlns:ahyp="http://schemas.microsoft.com/office/drawing/2018/hyperlinkcolor" val="tx"/>
                    </a:ext>
                  </a:extLst>
                </a:hlinkClick>
              </a:rPr>
              <a:t>UNHCR: Global Trends in Forced Displacement, 2019</a:t>
            </a:r>
            <a:endParaRPr lang="en-GB" sz="1400" dirty="0">
              <a:solidFill>
                <a:schemeClr val="accent1">
                  <a:lumMod val="50000"/>
                </a:schemeClr>
              </a:solidFill>
            </a:endParaRPr>
          </a:p>
          <a:p>
            <a:endParaRPr lang="en-GB" sz="1400" dirty="0">
              <a:solidFill>
                <a:schemeClr val="accent5">
                  <a:lumMod val="50000"/>
                </a:schemeClr>
              </a:solidFill>
            </a:endParaRPr>
          </a:p>
        </p:txBody>
      </p:sp>
    </p:spTree>
    <p:extLst>
      <p:ext uri="{BB962C8B-B14F-4D97-AF65-F5344CB8AC3E}">
        <p14:creationId xmlns:p14="http://schemas.microsoft.com/office/powerpoint/2010/main" val="2103996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C104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7BE765-AD3E-4857-8701-3F1658A10BB0}"/>
              </a:ext>
            </a:extLst>
          </p:cNvPr>
          <p:cNvSpPr txBox="1"/>
          <p:nvPr/>
        </p:nvSpPr>
        <p:spPr>
          <a:xfrm>
            <a:off x="10454656" y="4029925"/>
            <a:ext cx="1737344" cy="1569660"/>
          </a:xfrm>
          <a:prstGeom prst="rect">
            <a:avLst/>
          </a:prstGeom>
          <a:noFill/>
        </p:spPr>
        <p:txBody>
          <a:bodyPr wrap="square" rtlCol="0">
            <a:spAutoFit/>
          </a:bodyPr>
          <a:lstStyle/>
          <a:p>
            <a:r>
              <a:rPr lang="en-GB" sz="2400" dirty="0"/>
              <a:t>And all countries</a:t>
            </a:r>
          </a:p>
          <a:p>
            <a:r>
              <a:rPr lang="en-GB" sz="2400" dirty="0"/>
              <a:t>affected by conflict …</a:t>
            </a:r>
          </a:p>
        </p:txBody>
      </p:sp>
      <p:pic>
        <p:nvPicPr>
          <p:cNvPr id="6" name="Picture 5" descr="A group of people in a field&#10;&#10;Description automatically generated">
            <a:extLst>
              <a:ext uri="{FF2B5EF4-FFF2-40B4-BE49-F238E27FC236}">
                <a16:creationId xmlns:a16="http://schemas.microsoft.com/office/drawing/2014/main" id="{8FF75AB3-29A1-4512-B4B1-959B242C40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7424"/>
            <a:ext cx="10336669" cy="6895424"/>
          </a:xfrm>
          <a:prstGeom prst="rect">
            <a:avLst/>
          </a:prstGeom>
        </p:spPr>
      </p:pic>
      <p:sp>
        <p:nvSpPr>
          <p:cNvPr id="3" name="TextBox 2">
            <a:extLst>
              <a:ext uri="{FF2B5EF4-FFF2-40B4-BE49-F238E27FC236}">
                <a16:creationId xmlns:a16="http://schemas.microsoft.com/office/drawing/2014/main" id="{62C1B318-F180-4DE5-8376-A6C95C5189E5}"/>
              </a:ext>
            </a:extLst>
          </p:cNvPr>
          <p:cNvSpPr txBox="1"/>
          <p:nvPr/>
        </p:nvSpPr>
        <p:spPr>
          <a:xfrm>
            <a:off x="7038753" y="6252180"/>
            <a:ext cx="3458011" cy="800219"/>
          </a:xfrm>
          <a:prstGeom prst="rect">
            <a:avLst/>
          </a:prstGeom>
          <a:noFill/>
        </p:spPr>
        <p:txBody>
          <a:bodyPr wrap="square" rtlCol="0">
            <a:spAutoFit/>
          </a:bodyPr>
          <a:lstStyle/>
          <a:p>
            <a:r>
              <a:rPr lang="en-GB" sz="1400" b="1" dirty="0"/>
              <a:t>Photo: Marie </a:t>
            </a:r>
            <a:r>
              <a:rPr lang="en-GB" sz="1400" b="1" dirty="0" err="1"/>
              <a:t>Cacace</a:t>
            </a:r>
            <a:r>
              <a:rPr lang="en-GB" sz="1400" b="1" dirty="0"/>
              <a:t>/Oxfam, sourced from </a:t>
            </a:r>
            <a:r>
              <a:rPr lang="en-GB" sz="1400" b="1" dirty="0">
                <a:hlinkClick r:id="rId3">
                  <a:extLst>
                    <a:ext uri="{A12FA001-AC4F-418D-AE19-62706E023703}">
                      <ahyp:hlinkClr xmlns:ahyp="http://schemas.microsoft.com/office/drawing/2018/hyperlinkcolor" val="tx"/>
                    </a:ext>
                  </a:extLst>
                </a:hlinkClick>
              </a:rPr>
              <a:t>Flickr</a:t>
            </a:r>
            <a:r>
              <a:rPr lang="en-GB" sz="1400" b="1" dirty="0"/>
              <a:t> under Creative Commons License</a:t>
            </a:r>
          </a:p>
          <a:p>
            <a:endParaRPr lang="en-GB" dirty="0"/>
          </a:p>
        </p:txBody>
      </p:sp>
    </p:spTree>
    <p:extLst>
      <p:ext uri="{BB962C8B-B14F-4D97-AF65-F5344CB8AC3E}">
        <p14:creationId xmlns:p14="http://schemas.microsoft.com/office/powerpoint/2010/main" val="3176702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extBox 1">
            <a:extLst>
              <a:ext uri="{FF2B5EF4-FFF2-40B4-BE49-F238E27FC236}">
                <a16:creationId xmlns:a16="http://schemas.microsoft.com/office/drawing/2014/main" id="{A3DD8E5B-A68C-4DD6-9513-CD8EC3728423}"/>
              </a:ext>
            </a:extLst>
          </p:cNvPr>
          <p:cNvSpPr txBox="1"/>
          <p:nvPr/>
        </p:nvSpPr>
        <p:spPr>
          <a:xfrm>
            <a:off x="753923" y="1916430"/>
            <a:ext cx="10684151" cy="1345134"/>
          </a:xfrm>
          <a:prstGeom prst="rect">
            <a:avLst/>
          </a:prstGeom>
        </p:spPr>
        <p:txBody>
          <a:bodyPr vert="horz" lIns="91440" tIns="45720" rIns="91440" bIns="45720" rtlCol="0" anchor="ctr">
            <a:noAutofit/>
          </a:bodyPr>
          <a:lstStyle/>
          <a:p>
            <a:pPr algn="ctr" defTabSz="914400">
              <a:lnSpc>
                <a:spcPct val="90000"/>
              </a:lnSpc>
              <a:spcBef>
                <a:spcPct val="0"/>
              </a:spcBef>
              <a:spcAft>
                <a:spcPts val="600"/>
              </a:spcAft>
            </a:pPr>
            <a:r>
              <a:rPr lang="en-US" sz="3200" kern="1200" dirty="0">
                <a:solidFill>
                  <a:srgbClr val="FFFFFF"/>
                </a:solidFill>
                <a:latin typeface="+mj-lt"/>
                <a:ea typeface="+mj-ea"/>
                <a:cs typeface="+mj-cs"/>
              </a:rPr>
              <a:t>Please pray for the countries in which people are being displaced… and all who are  being displaced</a:t>
            </a:r>
          </a:p>
        </p:txBody>
      </p:sp>
      <p:sp>
        <p:nvSpPr>
          <p:cNvPr id="4" name="TextBox 3">
            <a:extLst>
              <a:ext uri="{FF2B5EF4-FFF2-40B4-BE49-F238E27FC236}">
                <a16:creationId xmlns:a16="http://schemas.microsoft.com/office/drawing/2014/main" id="{16AD1C2F-E99B-4A34-A9F7-E083E5B58932}"/>
              </a:ext>
            </a:extLst>
          </p:cNvPr>
          <p:cNvSpPr txBox="1"/>
          <p:nvPr/>
        </p:nvSpPr>
        <p:spPr>
          <a:xfrm>
            <a:off x="1981198" y="4188284"/>
            <a:ext cx="8229600" cy="523220"/>
          </a:xfrm>
          <a:prstGeom prst="rect">
            <a:avLst/>
          </a:prstGeom>
          <a:noFill/>
        </p:spPr>
        <p:txBody>
          <a:bodyPr wrap="square" rtlCol="0">
            <a:spAutoFit/>
          </a:bodyPr>
          <a:lstStyle/>
          <a:p>
            <a:r>
              <a:rPr lang="en-GB" sz="2800" dirty="0">
                <a:solidFill>
                  <a:schemeClr val="accent5">
                    <a:lumMod val="50000"/>
                  </a:schemeClr>
                </a:solidFill>
              </a:rPr>
              <a:t> </a:t>
            </a:r>
          </a:p>
        </p:txBody>
      </p:sp>
    </p:spTree>
    <p:extLst>
      <p:ext uri="{BB962C8B-B14F-4D97-AF65-F5344CB8AC3E}">
        <p14:creationId xmlns:p14="http://schemas.microsoft.com/office/powerpoint/2010/main" val="871127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6">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8">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extBox 1">
            <a:extLst>
              <a:ext uri="{FF2B5EF4-FFF2-40B4-BE49-F238E27FC236}">
                <a16:creationId xmlns:a16="http://schemas.microsoft.com/office/drawing/2014/main" id="{F2C4E29D-DDB9-4CE9-A41F-190D64079BD0}"/>
              </a:ext>
            </a:extLst>
          </p:cNvPr>
          <p:cNvSpPr txBox="1"/>
          <p:nvPr/>
        </p:nvSpPr>
        <p:spPr>
          <a:xfrm>
            <a:off x="449705" y="1972278"/>
            <a:ext cx="11377534" cy="1345134"/>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4300" kern="1200" dirty="0">
                <a:solidFill>
                  <a:srgbClr val="FFFFFF"/>
                </a:solidFill>
                <a:latin typeface="+mj-lt"/>
                <a:ea typeface="+mj-ea"/>
                <a:cs typeface="+mj-cs"/>
              </a:rPr>
              <a:t>We pray for people who face perilous journeys … </a:t>
            </a:r>
          </a:p>
        </p:txBody>
      </p:sp>
      <p:sp>
        <p:nvSpPr>
          <p:cNvPr id="4" name="TextBox 3">
            <a:extLst>
              <a:ext uri="{FF2B5EF4-FFF2-40B4-BE49-F238E27FC236}">
                <a16:creationId xmlns:a16="http://schemas.microsoft.com/office/drawing/2014/main" id="{8BF87622-B2AE-4E54-97DC-1070B697CC10}"/>
              </a:ext>
            </a:extLst>
          </p:cNvPr>
          <p:cNvSpPr txBox="1"/>
          <p:nvPr/>
        </p:nvSpPr>
        <p:spPr>
          <a:xfrm>
            <a:off x="2812645" y="4083618"/>
            <a:ext cx="6566706" cy="2062103"/>
          </a:xfrm>
          <a:prstGeom prst="rect">
            <a:avLst/>
          </a:prstGeom>
          <a:noFill/>
        </p:spPr>
        <p:txBody>
          <a:bodyPr wrap="square" rtlCol="0">
            <a:spAutoFit/>
          </a:bodyPr>
          <a:lstStyle/>
          <a:p>
            <a:r>
              <a:rPr lang="en-GB" sz="3200" dirty="0">
                <a:solidFill>
                  <a:srgbClr val="0C1049"/>
                </a:solidFill>
              </a:rPr>
              <a:t>… in the Mediterranean</a:t>
            </a:r>
          </a:p>
          <a:p>
            <a:r>
              <a:rPr lang="en-GB" sz="3200" dirty="0">
                <a:solidFill>
                  <a:srgbClr val="0C1049"/>
                </a:solidFill>
              </a:rPr>
              <a:t>… in the camps on the Greek Islands</a:t>
            </a:r>
          </a:p>
          <a:p>
            <a:r>
              <a:rPr lang="en-GB" sz="3200" dirty="0">
                <a:solidFill>
                  <a:srgbClr val="0C1049"/>
                </a:solidFill>
              </a:rPr>
              <a:t>… in Libya</a:t>
            </a:r>
          </a:p>
          <a:p>
            <a:r>
              <a:rPr lang="en-GB" sz="3200" dirty="0">
                <a:solidFill>
                  <a:srgbClr val="0C1049"/>
                </a:solidFill>
              </a:rPr>
              <a:t>… in Northern France and the Channel</a:t>
            </a:r>
          </a:p>
        </p:txBody>
      </p:sp>
    </p:spTree>
    <p:extLst>
      <p:ext uri="{BB962C8B-B14F-4D97-AF65-F5344CB8AC3E}">
        <p14:creationId xmlns:p14="http://schemas.microsoft.com/office/powerpoint/2010/main" val="34673748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otalTime>457</TotalTime>
  <Words>1038</Words>
  <Application>Microsoft Office PowerPoint</Application>
  <PresentationFormat>Widescreen</PresentationFormat>
  <Paragraphs>96</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GillSansMT-Italic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St John Nicolle</dc:creator>
  <cp:lastModifiedBy>M St John Nicolle</cp:lastModifiedBy>
  <cp:revision>26</cp:revision>
  <dcterms:created xsi:type="dcterms:W3CDTF">2020-08-18T07:48:08Z</dcterms:created>
  <dcterms:modified xsi:type="dcterms:W3CDTF">2020-09-15T14:52:11Z</dcterms:modified>
</cp:coreProperties>
</file>