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181710-0B52-4273-BF80-7E699CB7D87F}" type="datetimeFigureOut">
              <a:rPr lang="en-GB" smtClean="0"/>
              <a:t>22/11/2018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A7B45-294E-4FB8-ADBC-F8222317C5E4}" type="slidenum">
              <a:rPr lang="en-GB" smtClean="0"/>
              <a:t>‹#›</a:t>
            </a:fld>
            <a:endParaRPr lang="en-GB"/>
          </a:p>
        </p:txBody>
      </p:sp>
    </p:spTree>
    <p:extLst>
      <p:ext uri="{BB962C8B-B14F-4D97-AF65-F5344CB8AC3E}">
        <p14:creationId xmlns:p14="http://schemas.microsoft.com/office/powerpoint/2010/main" val="1076285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EC8188-6FBD-4579-829F-58E4BBE1C71A}" type="datetime1">
              <a:rPr lang="en-GB" smtClean="0"/>
              <a:t>22/11/2018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227709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B12051-56F3-4DC1-BE75-FD0C1AF11CD5}" type="datetime1">
              <a:rPr lang="en-GB" smtClean="0"/>
              <a:t>22/11/2018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322284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894D0F-2C81-4945-90E7-C5E86D31855A}" type="datetime1">
              <a:rPr lang="en-GB" smtClean="0"/>
              <a:t>22/11/2018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1530012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700E0F-4739-4C67-B434-3516B5694871}" type="datetime1">
              <a:rPr lang="en-GB" smtClean="0"/>
              <a:t>22/11/2018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76814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6D230F-ECA6-475A-8993-DC5DE581D5D4}" type="datetime1">
              <a:rPr lang="en-GB" smtClean="0"/>
              <a:t>22/11/2018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1376256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39274D-DDFA-4A78-A837-2685871DFBEB}" type="datetime1">
              <a:rPr lang="en-GB" smtClean="0"/>
              <a:t>22/11/2018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257547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F159E16-6FC0-4A7A-9362-D5BB8C4E9523}" type="datetime1">
              <a:rPr lang="en-GB" smtClean="0"/>
              <a:t>22/11/2018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976901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DF3F6FA-2631-4AF5-8379-0E20A4CFF50E}" type="datetime1">
              <a:rPr lang="en-GB" smtClean="0"/>
              <a:t>22/11/2018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1969703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8AC73-AB02-4132-9F6C-EBF1E331BCCD}" type="datetime1">
              <a:rPr lang="en-GB" smtClean="0"/>
              <a:t>22/11/2018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80319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B0ADF-63D6-4EFE-AE01-96CAB0A8BDAC}" type="datetime1">
              <a:rPr lang="en-GB" smtClean="0"/>
              <a:t>22/11/2018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3084953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5F49B-3A46-4A96-B587-DE53B7779A84}" type="datetime1">
              <a:rPr lang="en-GB" smtClean="0"/>
              <a:t>22/11/2018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CA841F-EBDD-4ECC-8A95-BDDD80E14B4B}" type="slidenum">
              <a:rPr lang="en-GB" smtClean="0"/>
              <a:t>‹#›</a:t>
            </a:fld>
            <a:endParaRPr lang="en-GB"/>
          </a:p>
        </p:txBody>
      </p:sp>
    </p:spTree>
    <p:extLst>
      <p:ext uri="{BB962C8B-B14F-4D97-AF65-F5344CB8AC3E}">
        <p14:creationId xmlns:p14="http://schemas.microsoft.com/office/powerpoint/2010/main" val="373848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7A35C-77F1-448F-8285-194E6F04BA85}" type="datetime1">
              <a:rPr lang="en-GB" smtClean="0"/>
              <a:t>22/11/2018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A841F-EBDD-4ECC-8A95-BDDD80E14B4B}" type="slidenum">
              <a:rPr lang="en-GB" smtClean="0"/>
              <a:t>‹#›</a:t>
            </a:fld>
            <a:endParaRPr lang="en-GB"/>
          </a:p>
        </p:txBody>
      </p:sp>
    </p:spTree>
    <p:extLst>
      <p:ext uri="{BB962C8B-B14F-4D97-AF65-F5344CB8AC3E}">
        <p14:creationId xmlns:p14="http://schemas.microsoft.com/office/powerpoint/2010/main" val="1147476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4665"/>
            <a:ext cx="9144000" cy="1656183"/>
          </a:xfrm>
        </p:spPr>
        <p:txBody>
          <a:bodyPr>
            <a:normAutofit/>
          </a:bodyPr>
          <a:lstStyle/>
          <a:p>
            <a:pPr fontAlgn="base"/>
            <a:r>
              <a:rPr lang="en-GB" b="1" dirty="0" smtClean="0">
                <a:solidFill>
                  <a:srgbClr val="0070C0"/>
                </a:solidFill>
              </a:rPr>
              <a:t>Refugees, Asylum Seekers, Migrants </a:t>
            </a:r>
            <a:br>
              <a:rPr lang="en-GB" b="1" dirty="0" smtClean="0">
                <a:solidFill>
                  <a:srgbClr val="0070C0"/>
                </a:solidFill>
              </a:rPr>
            </a:br>
            <a:r>
              <a:rPr lang="en-GB" b="1" dirty="0" smtClean="0">
                <a:solidFill>
                  <a:srgbClr val="0070C0"/>
                </a:solidFill>
              </a:rPr>
              <a:t>What’s the difference ?</a:t>
            </a:r>
            <a:endParaRPr lang="en-GB" dirty="0">
              <a:solidFill>
                <a:srgbClr val="0070C0"/>
              </a:solidFill>
            </a:endParaRPr>
          </a:p>
        </p:txBody>
      </p:sp>
      <p:sp>
        <p:nvSpPr>
          <p:cNvPr id="3" name="Subtitle 2"/>
          <p:cNvSpPr>
            <a:spLocks noGrp="1"/>
          </p:cNvSpPr>
          <p:nvPr>
            <p:ph type="subTitle" idx="1"/>
          </p:nvPr>
        </p:nvSpPr>
        <p:spPr>
          <a:xfrm>
            <a:off x="1371600" y="2132856"/>
            <a:ext cx="6400800" cy="3816424"/>
          </a:xfrm>
        </p:spPr>
        <p:txBody>
          <a:bodyPr>
            <a:noAutofit/>
          </a:bodyPr>
          <a:lstStyle/>
          <a:p>
            <a:pPr fontAlgn="base"/>
            <a:r>
              <a:rPr lang="en-GB" sz="2800" b="1" dirty="0">
                <a:solidFill>
                  <a:schemeClr val="tx1"/>
                </a:solidFill>
              </a:rPr>
              <a:t>Refugees </a:t>
            </a:r>
            <a:r>
              <a:rPr lang="en-GB" sz="2800" dirty="0">
                <a:solidFill>
                  <a:schemeClr val="tx1"/>
                </a:solidFill>
              </a:rPr>
              <a:t>are people fleeing conflict or </a:t>
            </a:r>
            <a:r>
              <a:rPr lang="en-GB" sz="2800" dirty="0" smtClean="0">
                <a:solidFill>
                  <a:schemeClr val="tx1"/>
                </a:solidFill>
              </a:rPr>
              <a:t>persecution.</a:t>
            </a:r>
            <a:endParaRPr lang="en-GB" sz="2800" dirty="0">
              <a:solidFill>
                <a:schemeClr val="tx1"/>
              </a:solidFill>
            </a:endParaRPr>
          </a:p>
          <a:p>
            <a:pPr fontAlgn="base"/>
            <a:r>
              <a:rPr lang="en-GB" sz="2400" dirty="0" smtClean="0">
                <a:solidFill>
                  <a:schemeClr val="tx1"/>
                </a:solidFill>
              </a:rPr>
              <a:t>The </a:t>
            </a:r>
            <a:r>
              <a:rPr lang="en-GB" sz="2400" dirty="0">
                <a:solidFill>
                  <a:schemeClr val="tx1"/>
                </a:solidFill>
              </a:rPr>
              <a:t>1951 United Nations Refugee Convention defines a refugee as a person who ‘owing to a well-founded fear of being persecuted for reasons of race, religion, nationality, membership of a particular social group, or political opinion, is outside the country of his nationality, and is unable to or, owing to such fear, is unwilling to avail himself of the protection of that country…’.</a:t>
            </a:r>
            <a:r>
              <a:rPr lang="en-GB" sz="2400" baseline="30000" dirty="0">
                <a:solidFill>
                  <a:schemeClr val="tx1"/>
                </a:solidFill>
              </a:rPr>
              <a:t> </a:t>
            </a:r>
            <a:endParaRPr lang="en-GB" sz="2400" dirty="0">
              <a:solidFill>
                <a:schemeClr val="tx1"/>
              </a:solidFill>
            </a:endParaRPr>
          </a:p>
          <a:p>
            <a:endParaRPr lang="en-GB" sz="24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6180060"/>
            <a:ext cx="2016224"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2369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70C0"/>
                </a:solidFill>
              </a:rPr>
              <a:t>Refugees, asylum seekers, migrants - what’s the difference ?</a:t>
            </a:r>
            <a:endParaRPr lang="en-GB" dirty="0"/>
          </a:p>
        </p:txBody>
      </p:sp>
      <p:sp>
        <p:nvSpPr>
          <p:cNvPr id="3" name="Content Placeholder 2"/>
          <p:cNvSpPr>
            <a:spLocks noGrp="1"/>
          </p:cNvSpPr>
          <p:nvPr>
            <p:ph idx="1"/>
          </p:nvPr>
        </p:nvSpPr>
        <p:spPr>
          <a:xfrm>
            <a:off x="457200" y="1600201"/>
            <a:ext cx="8229600" cy="4349080"/>
          </a:xfrm>
        </p:spPr>
        <p:txBody>
          <a:bodyPr>
            <a:normAutofit fontScale="77500" lnSpcReduction="20000"/>
          </a:bodyPr>
          <a:lstStyle/>
          <a:p>
            <a:pPr marL="0" indent="0" algn="ctr" fontAlgn="base">
              <a:buNone/>
            </a:pPr>
            <a:r>
              <a:rPr lang="en-GB" sz="3600" dirty="0"/>
              <a:t>An </a:t>
            </a:r>
            <a:r>
              <a:rPr lang="en-GB" sz="3600" b="1" dirty="0"/>
              <a:t>asylum seeker </a:t>
            </a:r>
            <a:r>
              <a:rPr lang="en-GB" sz="3600" dirty="0"/>
              <a:t>is someone who has lodged an application for protection on the basis of the UN Refugee Convention or Article 3 of the European Convention on Human Rights.</a:t>
            </a:r>
          </a:p>
          <a:p>
            <a:pPr marL="0" indent="0" fontAlgn="base">
              <a:buNone/>
            </a:pPr>
            <a:endParaRPr lang="en-GB" dirty="0" smtClean="0"/>
          </a:p>
          <a:p>
            <a:pPr marL="0" indent="0" algn="ctr" fontAlgn="base">
              <a:buNone/>
            </a:pPr>
            <a:r>
              <a:rPr lang="en-GB" sz="3100" dirty="0" smtClean="0"/>
              <a:t>An </a:t>
            </a:r>
            <a:r>
              <a:rPr lang="en-GB" sz="3100" dirty="0"/>
              <a:t>asylum seeker has the right to stay in the country while his or her application is dealt with. If the application is accepted, i.e. the authorities believe that the person would be at risk if returned to their home country, he or she is given refugee status. Refugees are allowed to stay long-term or indefinitely. Those whose asylum applications are refused must leave the country, unless they wish to appeal the decision or there are legitimate reasons why they cannot yet return home.</a:t>
            </a:r>
          </a:p>
          <a:p>
            <a:pPr marL="0" indent="0">
              <a:buNone/>
            </a:pPr>
            <a:endParaRPr lang="en-GB" dirty="0"/>
          </a:p>
        </p:txBody>
      </p:sp>
      <p:sp>
        <p:nvSpPr>
          <p:cNvPr id="4" name="Rectangle 3"/>
          <p:cNvSpPr/>
          <p:nvPr/>
        </p:nvSpPr>
        <p:spPr>
          <a:xfrm>
            <a:off x="2555776" y="-1049149"/>
            <a:ext cx="4536504" cy="369332"/>
          </a:xfrm>
          <a:prstGeom prst="rect">
            <a:avLst/>
          </a:prstGeom>
        </p:spPr>
        <p:txBody>
          <a:bodyPr wrap="square">
            <a:spAutoFit/>
          </a:bodyPr>
          <a:lstStyle/>
          <a:p>
            <a:pPr fontAlgn="base"/>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6093296"/>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138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70C0"/>
                </a:solidFill>
              </a:rPr>
              <a:t>Refugees, asylum seekers, migrants - what’s the difference ?</a:t>
            </a:r>
            <a:endParaRPr lang="en-GB" dirty="0"/>
          </a:p>
        </p:txBody>
      </p:sp>
      <p:sp>
        <p:nvSpPr>
          <p:cNvPr id="3" name="Content Placeholder 2"/>
          <p:cNvSpPr>
            <a:spLocks noGrp="1"/>
          </p:cNvSpPr>
          <p:nvPr>
            <p:ph idx="1"/>
          </p:nvPr>
        </p:nvSpPr>
        <p:spPr/>
        <p:txBody>
          <a:bodyPr/>
          <a:lstStyle/>
          <a:p>
            <a:pPr marL="0" indent="0" algn="ctr">
              <a:buNone/>
            </a:pPr>
            <a:endParaRPr lang="en-GB" sz="2800" dirty="0" smtClean="0"/>
          </a:p>
          <a:p>
            <a:pPr marL="0" indent="0" algn="ctr">
              <a:buNone/>
            </a:pPr>
            <a:r>
              <a:rPr lang="en-GB" sz="2800" dirty="0" smtClean="0"/>
              <a:t>A </a:t>
            </a:r>
            <a:r>
              <a:rPr lang="en-GB" sz="2800" b="1" dirty="0"/>
              <a:t>migrant</a:t>
            </a:r>
            <a:r>
              <a:rPr lang="en-GB" sz="2800" dirty="0"/>
              <a:t> is simply any person who has moved to another </a:t>
            </a:r>
            <a:r>
              <a:rPr lang="en-GB" sz="2800" dirty="0" smtClean="0"/>
              <a:t>country.</a:t>
            </a:r>
          </a:p>
          <a:p>
            <a:pPr marL="0" indent="0" algn="ctr">
              <a:buNone/>
            </a:pPr>
            <a:endParaRPr lang="en-GB" sz="2800" dirty="0" smtClean="0"/>
          </a:p>
          <a:p>
            <a:pPr marL="0" indent="0" algn="ctr">
              <a:buNone/>
            </a:pPr>
            <a:r>
              <a:rPr lang="en-GB" sz="2400" dirty="0" smtClean="0"/>
              <a:t>Migrants </a:t>
            </a:r>
            <a:r>
              <a:rPr lang="en-GB" sz="2400" dirty="0"/>
              <a:t>have different reasons for migrating, including persecution, conflict and seeking work. They may or may not have a legal right to reside in the new country.</a:t>
            </a:r>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5877272"/>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8406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70C0"/>
                </a:solidFill>
              </a:rPr>
              <a:t>How many refugees are there worldwide?</a:t>
            </a:r>
            <a:r>
              <a:rPr lang="en-GB" baseline="30000" dirty="0">
                <a:solidFill>
                  <a:srgbClr val="0070C0"/>
                </a:solidFill>
              </a:rPr>
              <a:t> </a:t>
            </a:r>
            <a:endParaRPr lang="en-GB" dirty="0">
              <a:solidFill>
                <a:srgbClr val="0070C0"/>
              </a:solidFill>
            </a:endParaRPr>
          </a:p>
        </p:txBody>
      </p:sp>
      <p:sp>
        <p:nvSpPr>
          <p:cNvPr id="3" name="Content Placeholder 2"/>
          <p:cNvSpPr>
            <a:spLocks noGrp="1"/>
          </p:cNvSpPr>
          <p:nvPr>
            <p:ph idx="1"/>
          </p:nvPr>
        </p:nvSpPr>
        <p:spPr/>
        <p:txBody>
          <a:bodyPr>
            <a:noAutofit/>
          </a:bodyPr>
          <a:lstStyle/>
          <a:p>
            <a:pPr marL="0" lvl="0" indent="0" algn="ctr" fontAlgn="base">
              <a:buNone/>
            </a:pPr>
            <a:r>
              <a:rPr lang="en-GB" sz="2800" dirty="0"/>
              <a:t>There are over </a:t>
            </a:r>
            <a:r>
              <a:rPr lang="en-GB" sz="2800" dirty="0" smtClean="0"/>
              <a:t>68 </a:t>
            </a:r>
            <a:r>
              <a:rPr lang="en-GB" sz="2800" dirty="0"/>
              <a:t>million people worldwide who are forcibly displaced. Most of these stay within the borders of their country of origin and are known as “internally displaced people</a:t>
            </a:r>
            <a:r>
              <a:rPr lang="en-GB" sz="2800" dirty="0" smtClean="0"/>
              <a:t>”.</a:t>
            </a:r>
          </a:p>
          <a:p>
            <a:pPr lvl="0" fontAlgn="base"/>
            <a:endParaRPr lang="en-GB" sz="2800" dirty="0"/>
          </a:p>
          <a:p>
            <a:pPr marL="0" lvl="0" indent="0" algn="ctr" fontAlgn="base">
              <a:buNone/>
            </a:pPr>
            <a:r>
              <a:rPr lang="en-GB" sz="2800" dirty="0"/>
              <a:t>The current worldwide total number of “refugees”, who have fled into another country, is over </a:t>
            </a:r>
            <a:r>
              <a:rPr lang="en-GB" sz="2800" dirty="0" smtClean="0"/>
              <a:t>25 </a:t>
            </a:r>
            <a:r>
              <a:rPr lang="en-GB" sz="2800" dirty="0"/>
              <a:t>million. </a:t>
            </a:r>
          </a:p>
          <a:p>
            <a:endParaRPr lang="en-GB" sz="28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5877272"/>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0752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70C0"/>
                </a:solidFill>
              </a:rPr>
              <a:t>Where are the refugees worldwide?</a:t>
            </a:r>
            <a:r>
              <a:rPr lang="en-GB" baseline="30000" dirty="0" smtClean="0">
                <a:solidFill>
                  <a:srgbClr val="0070C0"/>
                </a:solidFill>
              </a:rPr>
              <a:t> </a:t>
            </a:r>
            <a:endParaRPr lang="en-GB" dirty="0"/>
          </a:p>
        </p:txBody>
      </p:sp>
      <p:sp>
        <p:nvSpPr>
          <p:cNvPr id="3" name="Content Placeholder 2"/>
          <p:cNvSpPr>
            <a:spLocks noGrp="1"/>
          </p:cNvSpPr>
          <p:nvPr>
            <p:ph idx="1"/>
          </p:nvPr>
        </p:nvSpPr>
        <p:spPr>
          <a:xfrm>
            <a:off x="457200" y="1600200"/>
            <a:ext cx="8291264" cy="4709120"/>
          </a:xfrm>
        </p:spPr>
        <p:txBody>
          <a:bodyPr>
            <a:normAutofit fontScale="85000" lnSpcReduction="20000"/>
          </a:bodyPr>
          <a:lstStyle/>
          <a:p>
            <a:pPr marL="0" lvl="0" indent="0" algn="ctr" fontAlgn="base">
              <a:buNone/>
            </a:pPr>
            <a:r>
              <a:rPr lang="en-GB" sz="3600" dirty="0"/>
              <a:t>The majority of refugees do not go further than their neighbouring </a:t>
            </a:r>
            <a:r>
              <a:rPr lang="en-GB" sz="3600" dirty="0" smtClean="0"/>
              <a:t>country.</a:t>
            </a:r>
          </a:p>
          <a:p>
            <a:pPr marL="0" lvl="0" indent="0" algn="ctr" fontAlgn="base">
              <a:buNone/>
            </a:pPr>
            <a:r>
              <a:rPr lang="en-GB" sz="3600" dirty="0" smtClean="0"/>
              <a:t>80</a:t>
            </a:r>
            <a:r>
              <a:rPr lang="en-GB" sz="3600" dirty="0"/>
              <a:t>% of the world’s </a:t>
            </a:r>
            <a:r>
              <a:rPr lang="en-GB" sz="3600" dirty="0" smtClean="0"/>
              <a:t>displaced people </a:t>
            </a:r>
            <a:r>
              <a:rPr lang="en-GB" sz="3600" dirty="0"/>
              <a:t>are </a:t>
            </a:r>
            <a:r>
              <a:rPr lang="en-GB" sz="3600" dirty="0" smtClean="0"/>
              <a:t>in developing </a:t>
            </a:r>
            <a:r>
              <a:rPr lang="en-GB" sz="3600" dirty="0" smtClean="0"/>
              <a:t>countries.</a:t>
            </a:r>
          </a:p>
          <a:p>
            <a:pPr marL="0" lvl="0" indent="0" algn="ctr" fontAlgn="base">
              <a:buNone/>
            </a:pPr>
            <a:r>
              <a:rPr lang="en-GB" sz="3600" dirty="0" smtClean="0"/>
              <a:t>The </a:t>
            </a:r>
            <a:r>
              <a:rPr lang="en-GB" sz="3600" dirty="0"/>
              <a:t>5 countries which are hosting the most refugees are: Turkey </a:t>
            </a:r>
            <a:r>
              <a:rPr lang="en-GB" sz="3600" dirty="0" smtClean="0"/>
              <a:t>(3.5 </a:t>
            </a:r>
            <a:r>
              <a:rPr lang="en-GB" sz="3600" dirty="0"/>
              <a:t>million), Pakistan (1.4million</a:t>
            </a:r>
            <a:r>
              <a:rPr lang="en-GB" sz="3600" dirty="0"/>
              <a:t>), Uganda (</a:t>
            </a:r>
            <a:r>
              <a:rPr lang="en-GB" sz="3600" dirty="0" smtClean="0"/>
              <a:t>1.4million),</a:t>
            </a:r>
            <a:r>
              <a:rPr lang="en-GB" sz="3600" dirty="0" smtClean="0"/>
              <a:t>Lebanon </a:t>
            </a:r>
            <a:r>
              <a:rPr lang="en-GB" sz="3600" dirty="0"/>
              <a:t>(1.0 </a:t>
            </a:r>
            <a:r>
              <a:rPr lang="en-GB" sz="3600" dirty="0" smtClean="0"/>
              <a:t>million) and </a:t>
            </a:r>
            <a:r>
              <a:rPr lang="en-GB" sz="3600" dirty="0"/>
              <a:t>Iran (979,000</a:t>
            </a:r>
            <a:r>
              <a:rPr lang="en-GB" sz="3600" dirty="0" smtClean="0"/>
              <a:t>).</a:t>
            </a:r>
            <a:endParaRPr lang="en-GB" sz="3600" dirty="0"/>
          </a:p>
          <a:p>
            <a:pPr marL="0" lvl="0" indent="0" algn="ctr" fontAlgn="base">
              <a:buNone/>
            </a:pPr>
            <a:r>
              <a:rPr lang="en-GB" sz="3600" dirty="0"/>
              <a:t>The three countries from which most refugees currently come (</a:t>
            </a:r>
            <a:r>
              <a:rPr lang="en-GB" sz="3600" dirty="0" smtClean="0"/>
              <a:t>57% </a:t>
            </a:r>
            <a:r>
              <a:rPr lang="en-GB" sz="3600" dirty="0"/>
              <a:t>of the worldwide total) are: Syria, Afghanistan and South Sudan.</a:t>
            </a:r>
          </a:p>
          <a:p>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6165304"/>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7632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rmAutofit fontScale="90000"/>
          </a:bodyPr>
          <a:lstStyle/>
          <a:p>
            <a:r>
              <a:rPr lang="en-GB" b="1" dirty="0" smtClean="0">
                <a:solidFill>
                  <a:srgbClr val="0070C0"/>
                </a:solidFill>
              </a:rPr>
              <a:t>How many refugees are there in the UK?</a:t>
            </a:r>
            <a:endParaRPr lang="en-GB" dirty="0">
              <a:solidFill>
                <a:srgbClr val="0070C0"/>
              </a:solidFill>
            </a:endParaRPr>
          </a:p>
        </p:txBody>
      </p:sp>
      <p:sp>
        <p:nvSpPr>
          <p:cNvPr id="3" name="Content Placeholder 2"/>
          <p:cNvSpPr>
            <a:spLocks noGrp="1"/>
          </p:cNvSpPr>
          <p:nvPr>
            <p:ph idx="1"/>
          </p:nvPr>
        </p:nvSpPr>
        <p:spPr/>
        <p:txBody>
          <a:bodyPr/>
          <a:lstStyle/>
          <a:p>
            <a:pPr marL="0" indent="0" algn="ctr" fontAlgn="base">
              <a:buNone/>
            </a:pPr>
            <a:endParaRPr lang="en-GB" sz="2800" dirty="0" smtClean="0"/>
          </a:p>
          <a:p>
            <a:pPr marL="0" indent="0" algn="ctr" fontAlgn="base">
              <a:buNone/>
            </a:pPr>
            <a:r>
              <a:rPr lang="en-GB" sz="2800" dirty="0" smtClean="0"/>
              <a:t>The </a:t>
            </a:r>
            <a:r>
              <a:rPr lang="en-GB" sz="2800" dirty="0"/>
              <a:t>latest UN statistics, for the end of </a:t>
            </a:r>
            <a:r>
              <a:rPr lang="en-GB" sz="2800" dirty="0" smtClean="0"/>
              <a:t>2016, </a:t>
            </a:r>
            <a:r>
              <a:rPr lang="en-GB" sz="2800" dirty="0"/>
              <a:t>record that in the UK there are a total of </a:t>
            </a:r>
            <a:r>
              <a:rPr lang="en-GB" sz="2800" dirty="0"/>
              <a:t>118,995 </a:t>
            </a:r>
            <a:r>
              <a:rPr lang="en-GB" sz="2800" dirty="0" smtClean="0"/>
              <a:t> </a:t>
            </a:r>
            <a:r>
              <a:rPr lang="en-GB" sz="2800" dirty="0"/>
              <a:t>refugees and </a:t>
            </a:r>
            <a:r>
              <a:rPr lang="en-GB" sz="2800" dirty="0"/>
              <a:t>46,784 </a:t>
            </a:r>
            <a:r>
              <a:rPr lang="en-GB" sz="2800" dirty="0" smtClean="0"/>
              <a:t> </a:t>
            </a:r>
            <a:r>
              <a:rPr lang="en-GB" sz="2800" dirty="0"/>
              <a:t>asylum seekers (whose cases are still pending). </a:t>
            </a:r>
          </a:p>
          <a:p>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6021288"/>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664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70C0"/>
                </a:solidFill>
              </a:rPr>
              <a:t>What about Syrian refugees?</a:t>
            </a:r>
            <a:r>
              <a:rPr lang="en-GB" dirty="0"/>
              <a:t/>
            </a:r>
            <a:br>
              <a:rPr lang="en-GB" dirty="0"/>
            </a:br>
            <a:endParaRPr lang="en-GB" dirty="0"/>
          </a:p>
        </p:txBody>
      </p:sp>
      <p:sp>
        <p:nvSpPr>
          <p:cNvPr id="3" name="Content Placeholder 2"/>
          <p:cNvSpPr>
            <a:spLocks noGrp="1"/>
          </p:cNvSpPr>
          <p:nvPr>
            <p:ph idx="1"/>
          </p:nvPr>
        </p:nvSpPr>
        <p:spPr/>
        <p:txBody>
          <a:bodyPr>
            <a:normAutofit/>
          </a:bodyPr>
          <a:lstStyle/>
          <a:p>
            <a:pPr marL="0" indent="0" algn="ctr" fontAlgn="base">
              <a:buNone/>
            </a:pPr>
            <a:r>
              <a:rPr lang="en-GB" sz="2800" dirty="0"/>
              <a:t>In September 2015 the UK government made a commitment to take 20,000 Syrian refugees over 5 years and established the Syrian Vulnerable Person Resettlement Programme, through which refugees would be brought directly out of UNHCR camps near Syria. </a:t>
            </a:r>
            <a:endParaRPr lang="en-GB" sz="2800" dirty="0" smtClean="0"/>
          </a:p>
          <a:p>
            <a:pPr marL="0" indent="0" algn="ctr" fontAlgn="base">
              <a:buNone/>
            </a:pPr>
            <a:r>
              <a:rPr lang="en-GB" sz="2800" dirty="0" smtClean="0"/>
              <a:t>So </a:t>
            </a:r>
            <a:r>
              <a:rPr lang="en-GB" sz="2800" dirty="0"/>
              <a:t>far </a:t>
            </a:r>
            <a:r>
              <a:rPr lang="en-GB" sz="2800" dirty="0" smtClean="0"/>
              <a:t>over 11,600 </a:t>
            </a:r>
            <a:r>
              <a:rPr lang="en-GB" sz="2800" dirty="0"/>
              <a:t>people have come to the UK through this scheme (figures up to March </a:t>
            </a:r>
            <a:r>
              <a:rPr lang="en-GB" sz="2800" dirty="0" smtClean="0"/>
              <a:t>2018).</a:t>
            </a:r>
            <a:endParaRPr lang="en-GB" sz="2800" dirty="0"/>
          </a:p>
          <a:p>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5949280"/>
            <a:ext cx="20177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093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536</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Refugees, Asylum Seekers, Migrants  What’s the difference ?</vt:lpstr>
      <vt:lpstr>Refugees, asylum seekers, migrants - what’s the difference ?</vt:lpstr>
      <vt:lpstr>Refugees, asylum seekers, migrants - what’s the difference ?</vt:lpstr>
      <vt:lpstr>How many refugees are there worldwide? </vt:lpstr>
      <vt:lpstr>Where are the refugees worldwide? </vt:lpstr>
      <vt:lpstr>How many refugees are there in the UK?</vt:lpstr>
      <vt:lpstr>What about Syrian refugees?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the difference between a Refugee, an asylum seeker and a migrant?</dc:title>
  <dc:creator>Brillianto</dc:creator>
  <cp:lastModifiedBy>Brillianto</cp:lastModifiedBy>
  <cp:revision>14</cp:revision>
  <dcterms:created xsi:type="dcterms:W3CDTF">2018-11-21T15:30:43Z</dcterms:created>
  <dcterms:modified xsi:type="dcterms:W3CDTF">2018-11-22T13:02:42Z</dcterms:modified>
</cp:coreProperties>
</file>